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8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2" r:id="rId17"/>
    <p:sldId id="283" r:id="rId18"/>
    <p:sldId id="281" r:id="rId19"/>
    <p:sldId id="271" r:id="rId20"/>
    <p:sldId id="284" r:id="rId21"/>
    <p:sldId id="272" r:id="rId22"/>
    <p:sldId id="273" r:id="rId23"/>
    <p:sldId id="274" r:id="rId24"/>
    <p:sldId id="285" r:id="rId25"/>
    <p:sldId id="275" r:id="rId26"/>
    <p:sldId id="276" r:id="rId27"/>
    <p:sldId id="277" r:id="rId28"/>
    <p:sldId id="278" r:id="rId29"/>
    <p:sldId id="279" r:id="rId30"/>
  </p:sldIdLst>
  <p:sldSz cx="12192000" cy="6858000"/>
  <p:notesSz cx="6646863" cy="97774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062986-D33F-49AA-846C-4685BB3F7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2CB3898-84DB-47A9-82A8-6398CC0F7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655ABE-742E-4497-922C-06DF333DF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C9A5CC-950F-496D-818F-5423CD8C5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FF731B-79E2-4E2B-A8DD-428D3A25F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9195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31CD83-2658-4030-A052-6A2D34604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2F87E84-A16D-4974-8468-4A709DFE55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F961DC-5EA0-4D21-8D68-8D01290FB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BE75D4F-F40C-4601-9036-39FD99D88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B3E60B-CEDA-446E-BDFD-DEC80366D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55651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A169DB6-5445-4ED0-89E1-8020F88E4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17C7587-9B9C-42F7-9C9A-3B62613FD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F18D66-AFDA-49D4-82B0-50AEB21F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03A3CD-FD8A-4E66-A1E2-A4DD15189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329C78-C242-4D17-9C67-FCD56855C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7699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67BA66-82F0-4E49-AE7E-0662C699C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8AF7F1-9C65-4432-AA5D-E3047F7FF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B7010F-54CF-4761-A359-A44682482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62EB9B-1319-46BA-B7A7-1739B3983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AEB62C-AEC3-46A7-A422-032D65CE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6965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7632BF-2159-48B5-AFC6-CD8400987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E76171-B0B9-4B9F-AFA4-AAFE12595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129EB6-B1C9-4B29-A92C-4B692EEC1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259A83-29A0-4CD1-8A3E-357022433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603860-4194-4A50-BEA3-A2AEDA30D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249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70B016-427F-4BED-86CD-4079E295A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69FBC9-65F2-4B29-8921-F89444A31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6EF28F-7AB7-4267-9842-48C07C837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67E926-769C-4AED-9FA2-526D78CB8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9AA2D5F-AA98-4095-9659-8C6F27BF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ECD6EE-E960-425A-A3DF-0F487BD4C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68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7B4C47-23E6-4519-B6F4-75D2E6014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57F8C4A-91C6-4B6F-8497-879DD8E1A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39738CF-893A-4A2F-A91D-F19E86F67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8FF7484-0646-4CAA-881B-FE6F923210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C2EC241-7CAA-459F-A653-B1F6439D3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1144903-8F1A-4ACE-9DE3-A83073995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0016574-D482-4826-90FD-5AD62F6BF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B8FBE17-B628-4A58-922D-52F3B3D05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144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CD448-AD85-49E0-A12C-49A7BF862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46D4F7E-67C2-4684-A387-5B3D78FBD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C65F3CA-672B-43F7-B89E-356ED7846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3A0725D-3D01-4E93-9A0A-C42307D0C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352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39F227E-99F8-400E-BBD7-3B12488F0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64C3568-5D65-45C7-94D4-A3AC59ACA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6317098-859A-4058-B1DA-D64FF021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474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A43538-5128-470B-9514-C3C9BD82B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278DAC-B469-4719-97C8-600290A6E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9FBC14D-AF2A-4967-9388-CD3754DC93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43CE49-8637-4B7E-9A6E-038869A99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0D4F38-3BD7-4618-9486-E12963F83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DB902E-30C7-4BC8-9742-50DB9408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9200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8BDE8E-A04E-41BF-8E8A-1E97CBB90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980045C-A115-4251-9707-2CD5AADCB7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9874FE3-42F7-4D10-A79E-EB8534188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B887CF-EA18-47AA-828F-DCE107B16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7F620AC-8EEB-498B-8620-43FD9D533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5700D8B-68C4-475E-9C75-09D634906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2481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602995B-F437-4BBF-86C2-146AA1BF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BD7081-8D50-4F6E-ACF7-F3786C676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6521E2-BAD2-42F8-8525-FA6D829FB9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407D-6070-45E9-A2FD-FAABCB358915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FBDD20-F07E-41F3-B516-EF41C6A958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8E9969-9502-417A-A2E1-97C03FB3D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AD4EE-BA78-40E0-8844-D6D432CBBDC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107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Stockwerkeigentum und 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Themen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	Stockwerkeigentum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	Nebenkosten STWE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	Miete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	Mietvertrag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>
                <a:latin typeface="Webdings" panose="05030102010509060703" pitchFamily="18" charset="2"/>
              </a:rPr>
              <a:t> </a:t>
            </a:r>
            <a:r>
              <a:rPr lang="de-DE" sz="2400" dirty="0"/>
              <a:t>	Nebenkosten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>
                <a:latin typeface="Webdings" panose="05030102010509060703" pitchFamily="18" charset="2"/>
              </a:rPr>
              <a:t> </a:t>
            </a:r>
            <a:r>
              <a:rPr lang="de-DE" sz="2400" dirty="0"/>
              <a:t>	Rechte und Pflichten des Mieters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 </a:t>
            </a:r>
            <a:r>
              <a:rPr lang="de-DE" sz="2400" dirty="0"/>
              <a:t>	Mietzins</a:t>
            </a:r>
          </a:p>
          <a:p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 </a:t>
            </a:r>
            <a:r>
              <a:rPr lang="de-DE" sz="2400" dirty="0"/>
              <a:t>	Kündigung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1426536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3698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Grundlagen Miete III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Das Mietrecht ist in vier Abschnitte gegliedert:</a:t>
            </a:r>
            <a:br>
              <a:rPr lang="de-DE" sz="2400" dirty="0"/>
            </a:br>
            <a:r>
              <a:rPr lang="de-DE" sz="2400" dirty="0"/>
              <a:t>       </a:t>
            </a: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allgemeine Bestimmungen zu Definition, Abschluss, Wirkungen</a:t>
            </a:r>
            <a:br>
              <a:rPr lang="de-DE" sz="2400" dirty="0"/>
            </a:br>
            <a:r>
              <a:rPr lang="de-DE" sz="2400" dirty="0"/>
              <a:t>       und Beendigung des </a:t>
            </a:r>
            <a:r>
              <a:rPr lang="de-DE" sz="2400" b="1" dirty="0">
                <a:solidFill>
                  <a:srgbClr val="7030A0"/>
                </a:solidFill>
              </a:rPr>
              <a:t>Mietvertrages</a:t>
            </a:r>
            <a:r>
              <a:rPr lang="de-DE" sz="2400" dirty="0"/>
              <a:t>.</a:t>
            </a:r>
            <a:br>
              <a:rPr lang="de-DE" sz="2400" dirty="0"/>
            </a:br>
            <a:r>
              <a:rPr lang="de-DE" sz="2400" dirty="0"/>
              <a:t>       </a:t>
            </a: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Bestimmungen über den Schutz vor </a:t>
            </a:r>
            <a:r>
              <a:rPr lang="de-DE" sz="2400" b="1" dirty="0">
                <a:solidFill>
                  <a:srgbClr val="7030A0"/>
                </a:solidFill>
              </a:rPr>
              <a:t>missbräuchlichen Mietzinsen</a:t>
            </a:r>
            <a:r>
              <a:rPr lang="de-DE" sz="2400" dirty="0"/>
              <a:t>.</a:t>
            </a:r>
            <a:br>
              <a:rPr lang="de-DE" sz="2400" dirty="0"/>
            </a:br>
            <a:r>
              <a:rPr lang="de-DE" sz="2400" dirty="0"/>
              <a:t>       </a:t>
            </a: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Bestimmungen über den </a:t>
            </a:r>
            <a:r>
              <a:rPr lang="de-DE" sz="2400" b="1" dirty="0">
                <a:solidFill>
                  <a:srgbClr val="7030A0"/>
                </a:solidFill>
              </a:rPr>
              <a:t>Kündigungsschutz.</a:t>
            </a:r>
            <a:br>
              <a:rPr lang="de-DE" sz="2400" dirty="0"/>
            </a:br>
            <a:r>
              <a:rPr lang="de-DE" sz="2400" dirty="0"/>
              <a:t>       </a:t>
            </a: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Bestimmungen über die </a:t>
            </a:r>
            <a:r>
              <a:rPr lang="de-DE" sz="2400" b="1" dirty="0">
                <a:solidFill>
                  <a:srgbClr val="7030A0"/>
                </a:solidFill>
              </a:rPr>
              <a:t>Behörden</a:t>
            </a:r>
            <a:r>
              <a:rPr lang="de-DE" sz="2400" dirty="0"/>
              <a:t> und das </a:t>
            </a:r>
            <a:r>
              <a:rPr lang="de-DE" sz="2400" b="1" dirty="0">
                <a:solidFill>
                  <a:srgbClr val="7030A0"/>
                </a:solidFill>
              </a:rPr>
              <a:t>Verfahren</a:t>
            </a:r>
            <a:r>
              <a:rPr lang="de-DE" sz="2400" dirty="0"/>
              <a:t>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</a:t>
            </a:r>
            <a:r>
              <a:rPr lang="de-DE" sz="2400" dirty="0" err="1"/>
              <a:t>Grossteil</a:t>
            </a:r>
            <a:r>
              <a:rPr lang="de-DE" sz="2400" dirty="0"/>
              <a:t> der Bestimmungen des Mietrechts sind zwingender Natur.</a:t>
            </a:r>
            <a:br>
              <a:rPr lang="de-DE" sz="2400" dirty="0"/>
            </a:br>
            <a:r>
              <a:rPr lang="de-DE" sz="2400" dirty="0"/>
              <a:t>       Dazu existieren umfangreiche Vorschriften zu Formalitäten und Fristen. </a:t>
            </a:r>
          </a:p>
        </p:txBody>
      </p:sp>
    </p:spTree>
    <p:extLst>
      <p:ext uri="{BB962C8B-B14F-4D97-AF65-F5344CB8AC3E}">
        <p14:creationId xmlns:p14="http://schemas.microsoft.com/office/powerpoint/2010/main" val="1679508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Grundlagen Miete IV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 </a:t>
            </a:r>
            <a:r>
              <a:rPr lang="de-DE" sz="2400" dirty="0"/>
              <a:t>Die zentralen Änderungen im neuen Mietrecht waren: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 </a:t>
            </a:r>
            <a:r>
              <a:rPr lang="de-DE" sz="2400" b="1" dirty="0">
                <a:solidFill>
                  <a:srgbClr val="7030A0"/>
                </a:solidFill>
              </a:rPr>
              <a:t>Kündigungsschutz</a:t>
            </a:r>
            <a:r>
              <a:rPr lang="de-DE" sz="2400" dirty="0"/>
              <a:t>: Die Kündigung des Vermieters muss auf einem </a:t>
            </a:r>
            <a:br>
              <a:rPr lang="de-DE" sz="2400" dirty="0"/>
            </a:br>
            <a:r>
              <a:rPr lang="de-DE" sz="2400" dirty="0"/>
              <a:t>             amtlichen Formular erfolgen. Der Mieter kann die Kündigung anfechten</a:t>
            </a:r>
            <a:br>
              <a:rPr lang="de-DE" sz="2400" dirty="0"/>
            </a:br>
            <a:r>
              <a:rPr lang="de-DE" sz="2400" dirty="0"/>
              <a:t>             und hat bei gültiger Kündigung die Möglichkeit einer Erstreckung.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 </a:t>
            </a:r>
            <a:r>
              <a:rPr lang="de-DE" sz="2400" b="1" dirty="0">
                <a:solidFill>
                  <a:srgbClr val="7030A0"/>
                </a:solidFill>
              </a:rPr>
              <a:t>Mängelrechte</a:t>
            </a:r>
            <a:r>
              <a:rPr lang="de-DE" sz="2400" dirty="0"/>
              <a:t>: Bei Mängel am Mietobjekt hat der Mieter einen Anspruch</a:t>
            </a:r>
            <a:br>
              <a:rPr lang="de-DE" sz="2400" dirty="0"/>
            </a:br>
            <a:r>
              <a:rPr lang="de-DE" sz="2400" dirty="0"/>
              <a:t>             auf Mietzinsreduktion.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 </a:t>
            </a:r>
            <a:r>
              <a:rPr lang="de-DE" sz="2400" b="1" dirty="0">
                <a:solidFill>
                  <a:srgbClr val="7030A0"/>
                </a:solidFill>
              </a:rPr>
              <a:t>Anfangsmietzins</a:t>
            </a:r>
            <a:r>
              <a:rPr lang="de-DE" sz="2400" dirty="0"/>
              <a:t>: Der Mieter kann den Anfangsmietzins anfechten.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 </a:t>
            </a:r>
            <a:r>
              <a:rPr lang="de-DE" sz="2400" b="1" dirty="0">
                <a:solidFill>
                  <a:srgbClr val="7030A0"/>
                </a:solidFill>
              </a:rPr>
              <a:t>Eigentümerwechsel</a:t>
            </a:r>
            <a:r>
              <a:rPr lang="de-DE" sz="2400" dirty="0"/>
              <a:t>: Beim Verkauf der Mietobjektes geht das</a:t>
            </a:r>
            <a:br>
              <a:rPr lang="de-DE" sz="2400" dirty="0"/>
            </a:br>
            <a:r>
              <a:rPr lang="de-DE" sz="2400" dirty="0"/>
              <a:t>             Mietverhältnis automatisch auf den neuen Eigentümer über.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b="1" dirty="0">
                <a:solidFill>
                  <a:srgbClr val="7030A0"/>
                </a:solidFill>
              </a:rPr>
              <a:t>Zahlungsverzug</a:t>
            </a:r>
            <a:r>
              <a:rPr lang="de-DE" sz="2400" dirty="0"/>
              <a:t>: Der Zahlungsverzug führt nicht mehr automatisch</a:t>
            </a:r>
            <a:br>
              <a:rPr lang="de-DE" sz="2400" dirty="0"/>
            </a:br>
            <a:r>
              <a:rPr lang="de-DE" sz="2400" dirty="0"/>
              <a:t>            zur Auflösung des Mietverhältnisses.</a:t>
            </a:r>
          </a:p>
        </p:txBody>
      </p:sp>
    </p:spTree>
    <p:extLst>
      <p:ext uri="{BB962C8B-B14F-4D97-AF65-F5344CB8AC3E}">
        <p14:creationId xmlns:p14="http://schemas.microsoft.com/office/powerpoint/2010/main" val="4096729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Mietvertrag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Mietvertrag kann sogar mündlich abgeschlossen werden,</a:t>
            </a:r>
            <a:br>
              <a:rPr lang="de-DE" sz="2400" dirty="0"/>
            </a:br>
            <a:r>
              <a:rPr lang="de-DE" sz="2400" dirty="0"/>
              <a:t>       in der Praxis wird aber fast ausnahmslos ein </a:t>
            </a:r>
            <a:r>
              <a:rPr lang="de-DE" sz="2400" b="1" dirty="0">
                <a:solidFill>
                  <a:srgbClr val="7030A0"/>
                </a:solidFill>
              </a:rPr>
              <a:t>schriftlicher Vertrag </a:t>
            </a:r>
            <a:r>
              <a:rPr lang="de-DE" sz="2400" dirty="0"/>
              <a:t>gemacht.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b="1" dirty="0">
                <a:solidFill>
                  <a:srgbClr val="7030A0"/>
                </a:solidFill>
              </a:rPr>
              <a:t>Zentrale Punkte </a:t>
            </a:r>
            <a:r>
              <a:rPr lang="de-DE" sz="2400" dirty="0"/>
              <a:t>des Mietvertrages sind die Parteien, das Mietobjekt,</a:t>
            </a:r>
            <a:br>
              <a:rPr lang="de-DE" sz="2400" dirty="0"/>
            </a:br>
            <a:r>
              <a:rPr lang="de-DE" sz="2400" dirty="0"/>
              <a:t>      der Mietzins, die Nebenkosten, Kündigungsfristen und –</a:t>
            </a:r>
            <a:r>
              <a:rPr lang="de-DE" sz="2400" dirty="0" err="1"/>
              <a:t>termine</a:t>
            </a:r>
            <a:br>
              <a:rPr lang="de-DE" sz="2400" dirty="0"/>
            </a:br>
            <a:r>
              <a:rPr lang="de-DE" sz="2400" dirty="0"/>
              <a:t>      sowie die Berechnungsgrundlagen.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Bei den Parteien ist insbesondere darauf zu achten, ob es sich bei</a:t>
            </a:r>
            <a:br>
              <a:rPr lang="de-DE" sz="2400" dirty="0"/>
            </a:br>
            <a:r>
              <a:rPr lang="de-DE" sz="2400" dirty="0"/>
              <a:t>      den Mietern um ein </a:t>
            </a:r>
            <a:r>
              <a:rPr lang="de-DE" sz="2400" b="1" dirty="0">
                <a:solidFill>
                  <a:srgbClr val="7030A0"/>
                </a:solidFill>
              </a:rPr>
              <a:t>Ehepaar</a:t>
            </a:r>
            <a:r>
              <a:rPr lang="de-DE" sz="2400" dirty="0"/>
              <a:t> oder ein Paar in registrierter Partnerschaft</a:t>
            </a:r>
            <a:br>
              <a:rPr lang="de-DE" sz="2400" dirty="0"/>
            </a:br>
            <a:r>
              <a:rPr lang="de-DE" sz="2400" dirty="0"/>
              <a:t>      handelt, da eine „Familienwohnung“ einen besonderen Schutz </a:t>
            </a:r>
            <a:r>
              <a:rPr lang="de-DE" sz="2400" dirty="0" err="1"/>
              <a:t>geniesst</a:t>
            </a:r>
            <a:r>
              <a:rPr lang="de-DE" sz="2400" dirty="0"/>
              <a:t>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Beim Mietobjekt sind auch </a:t>
            </a:r>
            <a:r>
              <a:rPr lang="de-DE" sz="2400" b="1" dirty="0">
                <a:solidFill>
                  <a:srgbClr val="7030A0"/>
                </a:solidFill>
              </a:rPr>
              <a:t>Nebenräume</a:t>
            </a:r>
            <a:r>
              <a:rPr lang="de-DE" sz="2400" dirty="0"/>
              <a:t> (z.B. Keller) und gemeinschaftlich</a:t>
            </a:r>
            <a:br>
              <a:rPr lang="de-DE" sz="2400" dirty="0"/>
            </a:br>
            <a:r>
              <a:rPr lang="de-DE" sz="2400" dirty="0"/>
              <a:t>      genutzte Räume (Waschküche, Trocknungsraum, etc.) aufzuführen.</a:t>
            </a:r>
          </a:p>
        </p:txBody>
      </p:sp>
    </p:spTree>
    <p:extLst>
      <p:ext uri="{BB962C8B-B14F-4D97-AF65-F5344CB8AC3E}">
        <p14:creationId xmlns:p14="http://schemas.microsoft.com/office/powerpoint/2010/main" val="156253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Nebenkosten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Nebenkosten sind in Art. 257a und 257b OR geregelt.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Nebenkosten sind das „Entgelt für Leistungen des Vermieters oder</a:t>
            </a:r>
            <a:br>
              <a:rPr lang="de-DE" sz="2400" dirty="0"/>
            </a:br>
            <a:r>
              <a:rPr lang="de-DE" sz="2400" dirty="0"/>
              <a:t>      eines Dritten, die </a:t>
            </a:r>
            <a:r>
              <a:rPr lang="de-DE" sz="2400" b="1" dirty="0">
                <a:solidFill>
                  <a:srgbClr val="7030A0"/>
                </a:solidFill>
              </a:rPr>
              <a:t>mit dem Gebrauch </a:t>
            </a:r>
            <a:r>
              <a:rPr lang="de-DE" sz="2400" dirty="0"/>
              <a:t>der Sache zusammenhängen“.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muss die Nebenkosten nur bezahlen, „wenn er dies</a:t>
            </a:r>
            <a:br>
              <a:rPr lang="de-DE" sz="2400" dirty="0"/>
            </a:br>
            <a:r>
              <a:rPr lang="de-DE" sz="2400" dirty="0"/>
              <a:t>      mit dem Vermieter </a:t>
            </a:r>
            <a:r>
              <a:rPr lang="de-DE" sz="2400" b="1" dirty="0">
                <a:solidFill>
                  <a:srgbClr val="7030A0"/>
                </a:solidFill>
              </a:rPr>
              <a:t>besonders vereinbart </a:t>
            </a:r>
            <a:r>
              <a:rPr lang="de-DE" sz="2400" dirty="0"/>
              <a:t>hat“.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Nebenkosten können </a:t>
            </a:r>
            <a:r>
              <a:rPr lang="de-DE" sz="2400" b="1" dirty="0" err="1">
                <a:solidFill>
                  <a:srgbClr val="7030A0"/>
                </a:solidFill>
              </a:rPr>
              <a:t>akonto</a:t>
            </a:r>
            <a:r>
              <a:rPr lang="de-DE" sz="2400" dirty="0"/>
              <a:t> (mit einer jährlichen Abrechnung über</a:t>
            </a:r>
            <a:br>
              <a:rPr lang="de-DE" sz="2400" dirty="0"/>
            </a:br>
            <a:r>
              <a:rPr lang="de-DE" sz="2400" dirty="0"/>
              <a:t>      die Nebenkosten) oder </a:t>
            </a:r>
            <a:r>
              <a:rPr lang="de-DE" sz="2400" b="1" dirty="0">
                <a:solidFill>
                  <a:srgbClr val="7030A0"/>
                </a:solidFill>
              </a:rPr>
              <a:t>pauschal</a:t>
            </a:r>
            <a:r>
              <a:rPr lang="de-DE" sz="2400" dirty="0"/>
              <a:t> (ohne Abrechnung) vereinbart werden.</a:t>
            </a:r>
          </a:p>
        </p:txBody>
      </p:sp>
    </p:spTree>
    <p:extLst>
      <p:ext uri="{BB962C8B-B14F-4D97-AF65-F5344CB8AC3E}">
        <p14:creationId xmlns:p14="http://schemas.microsoft.com/office/powerpoint/2010/main" val="4034016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1482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Nebenkosten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üblichen Nebenkosten sind:</a:t>
            </a:r>
          </a:p>
          <a:p>
            <a:pPr>
              <a:spcAft>
                <a:spcPts val="1000"/>
              </a:spcAft>
            </a:pPr>
            <a:endParaRPr lang="de-DE" sz="24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49EE905-36B2-4C9D-9498-F37FA5D0A3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013" y="2273899"/>
            <a:ext cx="5913012" cy="387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706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Zulässige Nebenkosten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b="1" dirty="0">
                <a:solidFill>
                  <a:srgbClr val="7030A0"/>
                </a:solidFill>
              </a:rPr>
              <a:t>Heizkosten</a:t>
            </a:r>
            <a:r>
              <a:rPr lang="de-DE" sz="2400" dirty="0"/>
              <a:t>, d.h. Energiekosten (Öl, Gas), Strom für Brenner und Pumpen,</a:t>
            </a:r>
            <a:br>
              <a:rPr lang="de-DE" sz="2400" dirty="0"/>
            </a:br>
            <a:r>
              <a:rPr lang="de-DE" sz="2400" dirty="0"/>
              <a:t>       Service, Kaminfeger, Tankrevision.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b="1" dirty="0">
                <a:solidFill>
                  <a:srgbClr val="7030A0"/>
                </a:solidFill>
              </a:rPr>
              <a:t>Wasserkosten</a:t>
            </a:r>
            <a:r>
              <a:rPr lang="de-DE" sz="2400" dirty="0"/>
              <a:t>, d.h. Wasserbezug, Abwassergebühren, Energiekosten</a:t>
            </a:r>
            <a:br>
              <a:rPr lang="de-DE" sz="2400" dirty="0"/>
            </a:br>
            <a:r>
              <a:rPr lang="de-DE" sz="2400" dirty="0"/>
              <a:t>      für Warmwasser, Entkalkung von Boiler und Leitungen.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b="1" dirty="0">
                <a:solidFill>
                  <a:srgbClr val="7030A0"/>
                </a:solidFill>
              </a:rPr>
              <a:t>Hauswartung</a:t>
            </a:r>
            <a:r>
              <a:rPr lang="de-DE" sz="2400" dirty="0"/>
              <a:t> und </a:t>
            </a:r>
            <a:r>
              <a:rPr lang="de-DE" sz="2400" b="1" dirty="0">
                <a:solidFill>
                  <a:srgbClr val="7030A0"/>
                </a:solidFill>
              </a:rPr>
              <a:t>Umgebung</a:t>
            </a:r>
            <a:r>
              <a:rPr lang="de-DE" sz="2400" dirty="0"/>
              <a:t>, d.h. Kosten für Reinigung in und ums Haus,</a:t>
            </a:r>
            <a:br>
              <a:rPr lang="de-DE" sz="2400" dirty="0"/>
            </a:br>
            <a:r>
              <a:rPr lang="de-DE" sz="2400" dirty="0"/>
              <a:t>      kleinere Instandhaltungen, Schneeräumung, Rasenmähen,</a:t>
            </a:r>
            <a:br>
              <a:rPr lang="de-DE" sz="2400" dirty="0"/>
            </a:br>
            <a:r>
              <a:rPr lang="de-DE" sz="2400" dirty="0"/>
              <a:t>      periodischer Rückschnitt von Sträuchern.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weitere Nebenkosten wie Kehrichtgebühren, Allgemeinstrom (Treppenhaus,</a:t>
            </a:r>
            <a:br>
              <a:rPr lang="de-DE" sz="2400" dirty="0"/>
            </a:br>
            <a:r>
              <a:rPr lang="de-DE" sz="2400" dirty="0"/>
              <a:t>      Lift), TV-Gebühren, Verwaltungshonorar für Nebenkostenabrechnung, etc.</a:t>
            </a:r>
          </a:p>
        </p:txBody>
      </p:sp>
    </p:spTree>
    <p:extLst>
      <p:ext uri="{BB962C8B-B14F-4D97-AF65-F5344CB8AC3E}">
        <p14:creationId xmlns:p14="http://schemas.microsoft.com/office/powerpoint/2010/main" val="3463208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Unzulässige Nebenkosten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b="1" dirty="0">
                <a:solidFill>
                  <a:srgbClr val="7030A0"/>
                </a:solidFill>
              </a:rPr>
              <a:t>Reparaturen</a:t>
            </a:r>
            <a:r>
              <a:rPr lang="de-DE" sz="2400" dirty="0"/>
              <a:t>, beispielsweise an Heizung, Lift, etc.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Bei der </a:t>
            </a:r>
            <a:r>
              <a:rPr lang="de-DE" sz="2400" b="1" dirty="0">
                <a:solidFill>
                  <a:srgbClr val="7030A0"/>
                </a:solidFill>
              </a:rPr>
              <a:t>Hauswartung</a:t>
            </a:r>
            <a:r>
              <a:rPr lang="de-DE" sz="2400" dirty="0"/>
              <a:t> Wohnungsabnahmen und –übergaben, Wohnungs-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dirty="0" err="1"/>
              <a:t>besichtigungen</a:t>
            </a:r>
            <a:r>
              <a:rPr lang="de-DE" sz="2400" dirty="0"/>
              <a:t>, Koordination von Handwerkern für Reparaturen, etc.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Bei der </a:t>
            </a:r>
            <a:r>
              <a:rPr lang="de-DE" sz="2400" b="1" dirty="0">
                <a:solidFill>
                  <a:srgbClr val="7030A0"/>
                </a:solidFill>
              </a:rPr>
              <a:t>Gartenpflege</a:t>
            </a:r>
            <a:r>
              <a:rPr lang="de-DE" sz="2400" dirty="0"/>
              <a:t> z.B. Anschaffung von Werkzeuge und Maschinen,</a:t>
            </a:r>
            <a:br>
              <a:rPr lang="de-DE" sz="2400" dirty="0"/>
            </a:br>
            <a:r>
              <a:rPr lang="de-DE" sz="2400" dirty="0"/>
              <a:t>      Neubepflanzungen, etc.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b="1" dirty="0">
                <a:solidFill>
                  <a:srgbClr val="7030A0"/>
                </a:solidFill>
              </a:rPr>
              <a:t>Versicherungen</a:t>
            </a:r>
            <a:r>
              <a:rPr lang="de-DE" sz="2400" dirty="0"/>
              <a:t> und </a:t>
            </a:r>
            <a:r>
              <a:rPr lang="de-DE" sz="2400" b="1" dirty="0">
                <a:solidFill>
                  <a:srgbClr val="7030A0"/>
                </a:solidFill>
              </a:rPr>
              <a:t>Steuern</a:t>
            </a:r>
            <a:r>
              <a:rPr lang="de-DE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8768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 err="1"/>
              <a:t>Akonto</a:t>
            </a:r>
            <a:r>
              <a:rPr lang="de-DE" sz="2400" b="1" dirty="0"/>
              <a:t> vs. Pauschal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b="1" dirty="0" err="1">
                <a:solidFill>
                  <a:srgbClr val="7030A0"/>
                </a:solidFill>
              </a:rPr>
              <a:t>Akonto</a:t>
            </a:r>
            <a:r>
              <a:rPr lang="de-DE" sz="2400" b="1" dirty="0">
                <a:solidFill>
                  <a:srgbClr val="7030A0"/>
                </a:solidFill>
              </a:rPr>
              <a:t> </a:t>
            </a:r>
            <a:r>
              <a:rPr lang="de-DE" sz="2400" dirty="0"/>
              <a:t>bedeutet, dass der Mieter jeden Monat im Voraus einen Betrag</a:t>
            </a:r>
            <a:br>
              <a:rPr lang="de-DE" sz="2400" dirty="0"/>
            </a:br>
            <a:r>
              <a:rPr lang="de-DE" sz="2400" dirty="0"/>
              <a:t>      an die Nebenkosten bezahlt.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Einmal jährlich erstellt der Vermieter eine </a:t>
            </a:r>
            <a:r>
              <a:rPr lang="de-DE" sz="2400" b="1" dirty="0">
                <a:solidFill>
                  <a:srgbClr val="7030A0"/>
                </a:solidFill>
              </a:rPr>
              <a:t>Nebenkostenabrechnung</a:t>
            </a:r>
            <a:br>
              <a:rPr lang="de-DE" sz="2400" dirty="0"/>
            </a:br>
            <a:r>
              <a:rPr lang="de-DE" sz="2400" dirty="0"/>
              <a:t>      zu den tatsächlich angefallenen Kosten. Zu viel geleistete Akontozahlungen</a:t>
            </a:r>
            <a:br>
              <a:rPr lang="de-DE" sz="2400" dirty="0"/>
            </a:br>
            <a:r>
              <a:rPr lang="de-DE" sz="2400" dirty="0"/>
              <a:t>      werden dem Mieter zurückerstattet. Sind die Nebenkosten höher</a:t>
            </a:r>
            <a:br>
              <a:rPr lang="de-DE" sz="2400" dirty="0"/>
            </a:br>
            <a:r>
              <a:rPr lang="de-DE" sz="2400" dirty="0"/>
              <a:t>      als die Akontozahlungen, muss der Mieter eine Nachzahlung leisten.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b="1" dirty="0">
                <a:solidFill>
                  <a:srgbClr val="7030A0"/>
                </a:solidFill>
              </a:rPr>
              <a:t>Pauschal</a:t>
            </a:r>
            <a:r>
              <a:rPr lang="de-DE" sz="2400" dirty="0"/>
              <a:t>: Der Mieter zahlt einen Pauschalbetrag und erhält</a:t>
            </a:r>
            <a:br>
              <a:rPr lang="de-DE" sz="2400" dirty="0"/>
            </a:br>
            <a:r>
              <a:rPr lang="de-DE" sz="2400" dirty="0"/>
              <a:t>      keine Nebenkostenabrechnung.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hat das Recht auf eine </a:t>
            </a:r>
            <a:r>
              <a:rPr lang="de-DE" sz="2400" b="1" dirty="0">
                <a:solidFill>
                  <a:srgbClr val="7030A0"/>
                </a:solidFill>
              </a:rPr>
              <a:t>detaillierte</a:t>
            </a:r>
            <a:r>
              <a:rPr lang="de-DE" sz="2400" dirty="0"/>
              <a:t> Nebenkostenabrechnung</a:t>
            </a:r>
            <a:br>
              <a:rPr lang="de-DE" sz="2400" dirty="0"/>
            </a:br>
            <a:r>
              <a:rPr lang="de-DE" sz="2400" dirty="0"/>
              <a:t>      und auf </a:t>
            </a:r>
            <a:r>
              <a:rPr lang="de-DE" sz="2400" b="1" dirty="0">
                <a:solidFill>
                  <a:srgbClr val="7030A0"/>
                </a:solidFill>
              </a:rPr>
              <a:t>Einsicht</a:t>
            </a:r>
            <a:r>
              <a:rPr lang="de-DE" sz="2400" dirty="0"/>
              <a:t> in die „sachdienlichen Originalunterlagen“ (Art. 8 VMWG).</a:t>
            </a:r>
          </a:p>
        </p:txBody>
      </p:sp>
    </p:spTree>
    <p:extLst>
      <p:ext uri="{BB962C8B-B14F-4D97-AF65-F5344CB8AC3E}">
        <p14:creationId xmlns:p14="http://schemas.microsoft.com/office/powerpoint/2010/main" val="2759445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Rechte des Mieters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hat das Recht auf ein für den vorgesehenen Gebrauch</a:t>
            </a:r>
            <a:br>
              <a:rPr lang="de-DE" sz="2400" dirty="0"/>
            </a:br>
            <a:r>
              <a:rPr lang="de-DE" sz="2400" dirty="0"/>
              <a:t>       </a:t>
            </a:r>
            <a:r>
              <a:rPr lang="de-DE" sz="2400" b="1" dirty="0">
                <a:solidFill>
                  <a:srgbClr val="7030A0"/>
                </a:solidFill>
              </a:rPr>
              <a:t>taugliches Mietobjekt</a:t>
            </a:r>
            <a:r>
              <a:rPr lang="de-DE" sz="2400" dirty="0"/>
              <a:t>. Weist die Wohnung Mängel auf, kann der Mieter</a:t>
            </a:r>
            <a:br>
              <a:rPr lang="de-DE" sz="2400" dirty="0"/>
            </a:br>
            <a:r>
              <a:rPr lang="de-DE" sz="2400" dirty="0"/>
              <a:t>      daraus Ansprüche geltend machen.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ist vor einem </a:t>
            </a:r>
            <a:r>
              <a:rPr lang="de-DE" sz="2400" b="1" dirty="0">
                <a:solidFill>
                  <a:srgbClr val="7030A0"/>
                </a:solidFill>
              </a:rPr>
              <a:t>missbräuchlichen Mietzins </a:t>
            </a:r>
            <a:r>
              <a:rPr lang="de-DE" sz="2400" dirty="0"/>
              <a:t>geschützt. Er kann</a:t>
            </a:r>
            <a:br>
              <a:rPr lang="de-DE" sz="2400" dirty="0"/>
            </a:br>
            <a:r>
              <a:rPr lang="de-DE" sz="2400" dirty="0"/>
              <a:t>      den Anfangsmietzins und Mietzinserhöhungen anfechten.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ist vor einer missbräuchlichen und gegen Treu und Glauben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dirty="0" err="1"/>
              <a:t>verstossenden</a:t>
            </a:r>
            <a:r>
              <a:rPr lang="de-DE" sz="2400" dirty="0"/>
              <a:t> </a:t>
            </a:r>
            <a:r>
              <a:rPr lang="de-DE" sz="2400" b="1" dirty="0">
                <a:solidFill>
                  <a:srgbClr val="7030A0"/>
                </a:solidFill>
              </a:rPr>
              <a:t>Kündigung</a:t>
            </a:r>
            <a:r>
              <a:rPr lang="de-DE" sz="2400" dirty="0"/>
              <a:t> geschützt. Der Mieter kann die Kündigung</a:t>
            </a:r>
            <a:br>
              <a:rPr lang="de-DE" sz="2400" dirty="0"/>
            </a:br>
            <a:r>
              <a:rPr lang="de-DE" sz="2400" dirty="0"/>
              <a:t>      anfechten und eine Erstreckung verlangen.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Dem Mieter ist grundsätzlich die </a:t>
            </a:r>
            <a:r>
              <a:rPr lang="de-DE" sz="2400" b="1" dirty="0">
                <a:solidFill>
                  <a:srgbClr val="7030A0"/>
                </a:solidFill>
              </a:rPr>
              <a:t>Untervermietung</a:t>
            </a:r>
            <a:r>
              <a:rPr lang="de-DE" sz="2400" dirty="0"/>
              <a:t> gestattet.</a:t>
            </a:r>
          </a:p>
        </p:txBody>
      </p:sp>
    </p:spTree>
    <p:extLst>
      <p:ext uri="{BB962C8B-B14F-4D97-AF65-F5344CB8AC3E}">
        <p14:creationId xmlns:p14="http://schemas.microsoft.com/office/powerpoint/2010/main" val="962159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5304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Mängelrechte des Mieters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Weist die Wohnung einen Mangel auf, kann der Mieter in einem ersten Schritt</a:t>
            </a:r>
            <a:br>
              <a:rPr lang="de-DE" sz="2400" dirty="0"/>
            </a:br>
            <a:r>
              <a:rPr lang="de-DE" sz="2400" dirty="0"/>
              <a:t>      die </a:t>
            </a:r>
            <a:r>
              <a:rPr lang="de-DE" sz="2400" b="1" dirty="0">
                <a:solidFill>
                  <a:srgbClr val="7030A0"/>
                </a:solidFill>
              </a:rPr>
              <a:t>Beseitigung</a:t>
            </a:r>
            <a:r>
              <a:rPr lang="de-DE" sz="2400" dirty="0"/>
              <a:t> des Mangels verlangen. Er muss dem Vermieter dafür</a:t>
            </a:r>
            <a:br>
              <a:rPr lang="de-DE" sz="2400" dirty="0"/>
            </a:br>
            <a:r>
              <a:rPr lang="de-DE" sz="2400" dirty="0"/>
              <a:t>      eine angemessene </a:t>
            </a:r>
            <a:r>
              <a:rPr lang="de-DE" sz="2400" b="1" dirty="0">
                <a:solidFill>
                  <a:srgbClr val="7030A0"/>
                </a:solidFill>
              </a:rPr>
              <a:t>Frist</a:t>
            </a:r>
            <a:r>
              <a:rPr lang="de-DE" sz="2400" dirty="0"/>
              <a:t> ansetzen.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kann für die Dauer des Mangels eine </a:t>
            </a:r>
            <a:r>
              <a:rPr lang="de-DE" sz="2400" b="1" dirty="0">
                <a:solidFill>
                  <a:srgbClr val="7030A0"/>
                </a:solidFill>
              </a:rPr>
              <a:t>Herabsetzung des Mietzinses</a:t>
            </a:r>
            <a:br>
              <a:rPr lang="de-DE" sz="2400" dirty="0"/>
            </a:br>
            <a:r>
              <a:rPr lang="de-DE" sz="2400" dirty="0"/>
              <a:t>       verlangen. Die Höhe der Herabsetzung richtet sich nach der Einschränkung,</a:t>
            </a:r>
            <a:br>
              <a:rPr lang="de-DE" sz="2400" dirty="0"/>
            </a:br>
            <a:r>
              <a:rPr lang="de-DE" sz="2400" dirty="0"/>
              <a:t>      die durch den Mangel entstanden ist. Die Höhe der Herabsetzung ergibt sich</a:t>
            </a:r>
            <a:br>
              <a:rPr lang="de-DE" sz="2400" dirty="0"/>
            </a:br>
            <a:r>
              <a:rPr lang="de-DE" sz="2400" dirty="0"/>
              <a:t>      aus der Rechtsprechung.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Wenn der Vermieter nicht auf die Meldung eines Mangels nicht reagiert,</a:t>
            </a:r>
            <a:br>
              <a:rPr lang="de-DE" sz="2400" dirty="0"/>
            </a:br>
            <a:r>
              <a:rPr lang="de-DE" sz="2400" dirty="0"/>
              <a:t>      kann der Mieter als Druckmittel den </a:t>
            </a:r>
            <a:r>
              <a:rPr lang="de-DE" sz="2400" b="1" dirty="0">
                <a:solidFill>
                  <a:srgbClr val="7030A0"/>
                </a:solidFill>
              </a:rPr>
              <a:t>Mietzins</a:t>
            </a:r>
            <a:r>
              <a:rPr lang="de-DE" sz="2400" dirty="0"/>
              <a:t> bei der Schlichtungsbehörde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b="1" dirty="0">
                <a:solidFill>
                  <a:srgbClr val="7030A0"/>
                </a:solidFill>
              </a:rPr>
              <a:t>hinterlegen</a:t>
            </a:r>
            <a:r>
              <a:rPr lang="de-DE" sz="2400" dirty="0"/>
              <a:t>. Nach der Hinterlegung muss der Mieter innert 30 Tagen</a:t>
            </a:r>
            <a:br>
              <a:rPr lang="de-DE" sz="2400" dirty="0"/>
            </a:br>
            <a:r>
              <a:rPr lang="de-DE" sz="2400" dirty="0"/>
              <a:t>      die Schlichtungsbehörde anrufen.</a:t>
            </a:r>
            <a:br>
              <a:rPr lang="de-DE" sz="2400" dirty="0"/>
            </a:br>
            <a:r>
              <a:rPr lang="de-DE" sz="2400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89897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Stockwerkeigentum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375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Grundlagen Stockwerkeigentum I</a:t>
            </a:r>
          </a:p>
          <a:p>
            <a:endParaRPr lang="de-DE" sz="2400" dirty="0"/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Stockwerkeigentum ist eine Form des </a:t>
            </a:r>
            <a:r>
              <a:rPr lang="de-DE" sz="2400" b="1" dirty="0">
                <a:solidFill>
                  <a:srgbClr val="7030A0"/>
                </a:solidFill>
              </a:rPr>
              <a:t>Miteigentums</a:t>
            </a:r>
            <a:r>
              <a:rPr lang="de-DE" sz="2400" dirty="0"/>
              <a:t>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Ein Stockwerkeigentümer ist Miteigentümer der gesamten Immobilie,</a:t>
            </a:r>
            <a:br>
              <a:rPr lang="de-DE" sz="2400" dirty="0"/>
            </a:br>
            <a:r>
              <a:rPr lang="de-DE" sz="2400" dirty="0"/>
              <a:t>       hat aber </a:t>
            </a:r>
            <a:r>
              <a:rPr lang="de-DE" sz="2400" b="1" dirty="0">
                <a:solidFill>
                  <a:srgbClr val="7030A0"/>
                </a:solidFill>
              </a:rPr>
              <a:t>Sonderrecht</a:t>
            </a:r>
            <a:r>
              <a:rPr lang="de-DE" sz="2400" dirty="0"/>
              <a:t> an seiner Wohnung.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Zudem hat der Stockwerkeigentümer sogenanntes </a:t>
            </a:r>
            <a:r>
              <a:rPr lang="de-DE" sz="2400" b="1" dirty="0" err="1">
                <a:solidFill>
                  <a:srgbClr val="7030A0"/>
                </a:solidFill>
              </a:rPr>
              <a:t>ausschliessliches</a:t>
            </a:r>
            <a:br>
              <a:rPr lang="de-DE" sz="2400" b="1" dirty="0">
                <a:solidFill>
                  <a:srgbClr val="7030A0"/>
                </a:solidFill>
              </a:rPr>
            </a:br>
            <a:r>
              <a:rPr lang="de-DE" sz="2400" b="1" dirty="0">
                <a:solidFill>
                  <a:srgbClr val="7030A0"/>
                </a:solidFill>
              </a:rPr>
              <a:t>      Benützungsrecht</a:t>
            </a:r>
            <a:r>
              <a:rPr lang="de-DE" sz="2400" dirty="0"/>
              <a:t> an Terrassen, Balkonen oder Gartenflächen.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 </a:t>
            </a:r>
            <a:r>
              <a:rPr lang="de-DE" sz="2400" dirty="0"/>
              <a:t>Stockwerkeigentum ist in </a:t>
            </a:r>
            <a:r>
              <a:rPr lang="de-DE" sz="2400" b="1" dirty="0">
                <a:solidFill>
                  <a:srgbClr val="7030A0"/>
                </a:solidFill>
              </a:rPr>
              <a:t>Art. 712a ff. ZGB </a:t>
            </a:r>
            <a:r>
              <a:rPr lang="de-DE" sz="2400" dirty="0"/>
              <a:t>geregelt.</a:t>
            </a:r>
          </a:p>
          <a:p>
            <a:pPr>
              <a:spcAft>
                <a:spcPts val="6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 </a:t>
            </a:r>
            <a:r>
              <a:rPr lang="de-DE" sz="2400" dirty="0"/>
              <a:t>Für die Stockwerkeigentümerversammlung kommt zusätzlich</a:t>
            </a:r>
            <a:br>
              <a:rPr lang="de-DE" sz="2400" dirty="0"/>
            </a:br>
            <a:r>
              <a:rPr lang="de-DE" sz="2400" dirty="0"/>
              <a:t>      das </a:t>
            </a:r>
            <a:r>
              <a:rPr lang="de-DE" sz="2400" b="1" dirty="0">
                <a:solidFill>
                  <a:srgbClr val="7030A0"/>
                </a:solidFill>
              </a:rPr>
              <a:t>Vereinsrecht</a:t>
            </a:r>
            <a:r>
              <a:rPr lang="de-DE" sz="2400" dirty="0"/>
              <a:t> (Art. 60 ff. ZGB) zur Anwendung.</a:t>
            </a:r>
          </a:p>
        </p:txBody>
      </p:sp>
    </p:spTree>
    <p:extLst>
      <p:ext uri="{BB962C8B-B14F-4D97-AF65-F5344CB8AC3E}">
        <p14:creationId xmlns:p14="http://schemas.microsoft.com/office/powerpoint/2010/main" val="3608627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Hinterlegung des Mietzinses wegen Mängel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Zuerst muss der Mieter dem Vermieter den </a:t>
            </a:r>
            <a:r>
              <a:rPr lang="de-DE" sz="2400" b="1" dirty="0">
                <a:solidFill>
                  <a:srgbClr val="7030A0"/>
                </a:solidFill>
              </a:rPr>
              <a:t>Mangel melden </a:t>
            </a:r>
            <a:r>
              <a:rPr lang="de-DE" sz="2400" dirty="0"/>
              <a:t>und</a:t>
            </a:r>
            <a:br>
              <a:rPr lang="de-DE" sz="2400" dirty="0"/>
            </a:br>
            <a:r>
              <a:rPr lang="de-DE" sz="2400" dirty="0"/>
              <a:t>      ihm eine angemessene </a:t>
            </a:r>
            <a:r>
              <a:rPr lang="de-DE" sz="2400" b="1" dirty="0">
                <a:solidFill>
                  <a:srgbClr val="7030A0"/>
                </a:solidFill>
              </a:rPr>
              <a:t>Frist</a:t>
            </a:r>
            <a:r>
              <a:rPr lang="de-DE" sz="2400" dirty="0"/>
              <a:t> für die Beseitigung setzen.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muss dem Vermieter die </a:t>
            </a:r>
            <a:r>
              <a:rPr lang="de-DE" sz="2400" b="1" dirty="0">
                <a:solidFill>
                  <a:srgbClr val="7030A0"/>
                </a:solidFill>
              </a:rPr>
              <a:t>Hinterlegung</a:t>
            </a:r>
            <a:r>
              <a:rPr lang="de-DE" sz="2400" dirty="0"/>
              <a:t> des Mietzinses </a:t>
            </a:r>
            <a:r>
              <a:rPr lang="de-DE" sz="2400" b="1" dirty="0">
                <a:solidFill>
                  <a:srgbClr val="7030A0"/>
                </a:solidFill>
              </a:rPr>
              <a:t>ankündigen</a:t>
            </a:r>
            <a:r>
              <a:rPr lang="de-DE" sz="2400" dirty="0"/>
              <a:t>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Behebt der Vermieter den Mangel nicht, kann der Mieter den Mietzins</a:t>
            </a:r>
            <a:br>
              <a:rPr lang="de-DE" sz="2400" dirty="0"/>
            </a:br>
            <a:r>
              <a:rPr lang="de-DE" sz="2400" dirty="0"/>
              <a:t>      auf ein </a:t>
            </a:r>
            <a:r>
              <a:rPr lang="de-DE" sz="2400" b="1" dirty="0">
                <a:solidFill>
                  <a:srgbClr val="7030A0"/>
                </a:solidFill>
              </a:rPr>
              <a:t>Sperrkonto</a:t>
            </a:r>
            <a:r>
              <a:rPr lang="de-DE" sz="2400" dirty="0"/>
              <a:t> bei der Schlichtungsbehörde einzahlen. Damit gilt</a:t>
            </a:r>
            <a:br>
              <a:rPr lang="de-DE" sz="2400" dirty="0"/>
            </a:br>
            <a:r>
              <a:rPr lang="de-DE" sz="2400" dirty="0"/>
              <a:t>      der Mietzins als bezahlt und der Mieter gerät nicht in Zahlungsverzug.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Nach der Hinterlegung muss der Mieter innerhalb von 30 Tagen</a:t>
            </a:r>
            <a:br>
              <a:rPr lang="de-DE" sz="2400" dirty="0"/>
            </a:br>
            <a:r>
              <a:rPr lang="de-DE" sz="2400" dirty="0"/>
              <a:t>      seine </a:t>
            </a:r>
            <a:r>
              <a:rPr lang="de-DE" sz="2400" b="1" dirty="0">
                <a:solidFill>
                  <a:srgbClr val="7030A0"/>
                </a:solidFill>
              </a:rPr>
              <a:t>Forderung</a:t>
            </a:r>
            <a:r>
              <a:rPr lang="de-DE" sz="2400" dirty="0"/>
              <a:t>, d.h. eine Herabsetzung des Mietzinses wegen Mängel</a:t>
            </a:r>
            <a:br>
              <a:rPr lang="de-DE" sz="2400" dirty="0"/>
            </a:br>
            <a:r>
              <a:rPr lang="de-DE" sz="2400" dirty="0"/>
              <a:t>      bei der Schlichtungsbehörde geltend machen.</a:t>
            </a:r>
            <a:br>
              <a:rPr lang="de-DE" sz="2400" dirty="0"/>
            </a:br>
            <a:r>
              <a:rPr lang="de-DE" sz="2400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19327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821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Pflichten des Mieters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muss den </a:t>
            </a:r>
            <a:r>
              <a:rPr lang="de-DE" sz="2400" b="1" dirty="0">
                <a:solidFill>
                  <a:srgbClr val="7030A0"/>
                </a:solidFill>
              </a:rPr>
              <a:t>Mietzins pünktlich </a:t>
            </a:r>
            <a:r>
              <a:rPr lang="de-DE" sz="2400" dirty="0"/>
              <a:t>– üblicherweise am</a:t>
            </a:r>
            <a:br>
              <a:rPr lang="de-DE" sz="2400" dirty="0"/>
            </a:br>
            <a:r>
              <a:rPr lang="de-DE" sz="2400" dirty="0"/>
              <a:t>      1. des Monats – und sofern vereinbart die Nebenkosten bezahlen.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muss die Wohnung </a:t>
            </a:r>
            <a:r>
              <a:rPr lang="de-DE" sz="2400" b="1" dirty="0">
                <a:solidFill>
                  <a:srgbClr val="7030A0"/>
                </a:solidFill>
              </a:rPr>
              <a:t>sorgfältig</a:t>
            </a:r>
            <a:r>
              <a:rPr lang="de-DE" sz="2400" dirty="0"/>
              <a:t> gebrauchen und auf Nachbarn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b="1" dirty="0">
                <a:solidFill>
                  <a:srgbClr val="7030A0"/>
                </a:solidFill>
              </a:rPr>
              <a:t>Rücksicht</a:t>
            </a:r>
            <a:r>
              <a:rPr lang="de-DE" sz="2400" dirty="0"/>
              <a:t> nehmen.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muss den sogenannten </a:t>
            </a:r>
            <a:r>
              <a:rPr lang="de-DE" sz="2400" b="1" dirty="0">
                <a:solidFill>
                  <a:srgbClr val="7030A0"/>
                </a:solidFill>
              </a:rPr>
              <a:t>kleinen Unterhalt </a:t>
            </a:r>
            <a:r>
              <a:rPr lang="de-DE" sz="2400" dirty="0"/>
              <a:t>selber erledigen</a:t>
            </a:r>
            <a:br>
              <a:rPr lang="de-DE" sz="2400" dirty="0"/>
            </a:br>
            <a:r>
              <a:rPr lang="de-DE" sz="2400" dirty="0"/>
              <a:t>       oder bezahlen (bis ca. 180 CHF).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hat eine </a:t>
            </a:r>
            <a:r>
              <a:rPr lang="de-DE" sz="2400" b="1" dirty="0">
                <a:solidFill>
                  <a:srgbClr val="7030A0"/>
                </a:solidFill>
              </a:rPr>
              <a:t>Duldungspflicht</a:t>
            </a:r>
            <a:r>
              <a:rPr lang="de-DE" sz="2400" dirty="0"/>
              <a:t> für Besichtigungen (Wiedervermietung)</a:t>
            </a:r>
            <a:br>
              <a:rPr lang="de-DE" sz="2400" dirty="0"/>
            </a:br>
            <a:r>
              <a:rPr lang="de-DE" sz="2400" dirty="0"/>
              <a:t>      oder für Reparaturen.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 </a:t>
            </a:r>
            <a:r>
              <a:rPr lang="de-DE" sz="2400" dirty="0"/>
              <a:t>Beim Auszug muss der Mieter die Wohnung in </a:t>
            </a:r>
            <a:r>
              <a:rPr lang="de-DE" sz="2400" b="1" dirty="0" err="1">
                <a:solidFill>
                  <a:srgbClr val="7030A0"/>
                </a:solidFill>
              </a:rPr>
              <a:t>ordnungsgemässem</a:t>
            </a:r>
            <a:r>
              <a:rPr lang="de-DE" sz="2400" b="1" dirty="0">
                <a:solidFill>
                  <a:srgbClr val="7030A0"/>
                </a:solidFill>
              </a:rPr>
              <a:t> Zustand</a:t>
            </a:r>
            <a:br>
              <a:rPr lang="de-DE" sz="2400" dirty="0"/>
            </a:br>
            <a:r>
              <a:rPr lang="de-DE" sz="2400" dirty="0"/>
              <a:t>       zurückgeben. Normale Abnützung geht zu Lasten des Vermieters.</a:t>
            </a:r>
          </a:p>
        </p:txBody>
      </p:sp>
    </p:spTree>
    <p:extLst>
      <p:ext uri="{BB962C8B-B14F-4D97-AF65-F5344CB8AC3E}">
        <p14:creationId xmlns:p14="http://schemas.microsoft.com/office/powerpoint/2010/main" val="20119757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821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Mietzins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Mietzins ist die Leistung des Mieters für das </a:t>
            </a:r>
            <a:r>
              <a:rPr lang="de-DE" sz="2400" b="1" dirty="0">
                <a:solidFill>
                  <a:srgbClr val="7030A0"/>
                </a:solidFill>
              </a:rPr>
              <a:t>Überlassen</a:t>
            </a:r>
            <a:r>
              <a:rPr lang="de-DE" sz="2400" dirty="0"/>
              <a:t> der Wohnung.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Mietzins einer Wohnung basiert auf den Berechnungsgrundlagen</a:t>
            </a:r>
            <a:br>
              <a:rPr lang="de-DE" sz="2400" dirty="0"/>
            </a:br>
            <a:r>
              <a:rPr lang="de-DE" sz="2400" dirty="0"/>
              <a:t>       von </a:t>
            </a:r>
            <a:r>
              <a:rPr lang="de-DE" sz="2400" b="1" dirty="0">
                <a:solidFill>
                  <a:srgbClr val="7030A0"/>
                </a:solidFill>
              </a:rPr>
              <a:t>Referenzzinssatz</a:t>
            </a:r>
            <a:r>
              <a:rPr lang="de-DE" sz="2400" dirty="0"/>
              <a:t>, </a:t>
            </a:r>
            <a:r>
              <a:rPr lang="de-DE" sz="2400" b="1" dirty="0">
                <a:solidFill>
                  <a:srgbClr val="7030A0"/>
                </a:solidFill>
              </a:rPr>
              <a:t>Landesindex</a:t>
            </a:r>
            <a:r>
              <a:rPr lang="de-DE" sz="2400" dirty="0"/>
              <a:t> der Konsumentenpreise und </a:t>
            </a:r>
            <a:r>
              <a:rPr lang="de-DE" sz="2400" b="1" dirty="0">
                <a:solidFill>
                  <a:srgbClr val="7030A0"/>
                </a:solidFill>
              </a:rPr>
              <a:t>Kostenstand</a:t>
            </a:r>
            <a:r>
              <a:rPr lang="de-DE" sz="2400" dirty="0"/>
              <a:t>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Mietzins ist missbräuchlich, wenn der Vermieter damit einen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b="1" dirty="0">
                <a:solidFill>
                  <a:srgbClr val="7030A0"/>
                </a:solidFill>
              </a:rPr>
              <a:t>überhöhten Ertrag </a:t>
            </a:r>
            <a:r>
              <a:rPr lang="de-DE" sz="2400" dirty="0"/>
              <a:t>erzielt.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</a:t>
            </a:r>
            <a:r>
              <a:rPr lang="de-DE" sz="2400" dirty="0" err="1"/>
              <a:t>Gemäss</a:t>
            </a:r>
            <a:r>
              <a:rPr lang="de-DE" sz="2400" dirty="0"/>
              <a:t> einem Bundesgerichtsurteil von 2020 darf die Nettorendite 2 %</a:t>
            </a:r>
            <a:br>
              <a:rPr lang="de-DE" sz="2400" dirty="0"/>
            </a:br>
            <a:r>
              <a:rPr lang="de-DE" sz="2400" dirty="0"/>
              <a:t>      über dem Referenzzinssatz liegen. Aktuell ist bei älteren Immobilien</a:t>
            </a:r>
            <a:br>
              <a:rPr lang="de-DE" sz="2400" dirty="0"/>
            </a:br>
            <a:r>
              <a:rPr lang="de-DE" sz="2400" dirty="0"/>
              <a:t>      (d.h. älter als 10 Jahre) eine </a:t>
            </a:r>
            <a:r>
              <a:rPr lang="de-DE" sz="2400" b="1" dirty="0">
                <a:solidFill>
                  <a:srgbClr val="7030A0"/>
                </a:solidFill>
              </a:rPr>
              <a:t>Nettorendite von 3.25 % </a:t>
            </a:r>
            <a:r>
              <a:rPr lang="de-DE" sz="2400" dirty="0"/>
              <a:t>zulässig.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 </a:t>
            </a:r>
            <a:r>
              <a:rPr lang="de-DE" sz="2400" dirty="0"/>
              <a:t>Die Berechnung der Rendite ist </a:t>
            </a:r>
            <a:r>
              <a:rPr lang="de-DE" sz="2400" dirty="0" err="1"/>
              <a:t>äussert</a:t>
            </a:r>
            <a:r>
              <a:rPr lang="de-DE" sz="2400" dirty="0"/>
              <a:t> aufwendig, sodass Anfechtungen</a:t>
            </a:r>
            <a:br>
              <a:rPr lang="de-DE" sz="2400" dirty="0"/>
            </a:br>
            <a:r>
              <a:rPr lang="de-DE" sz="2400" dirty="0"/>
              <a:t>       von missbräuchlichen Mietzinses nur sehr selten vorkommen.</a:t>
            </a:r>
          </a:p>
        </p:txBody>
      </p:sp>
    </p:spTree>
    <p:extLst>
      <p:ext uri="{BB962C8B-B14F-4D97-AF65-F5344CB8AC3E}">
        <p14:creationId xmlns:p14="http://schemas.microsoft.com/office/powerpoint/2010/main" val="40854340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Mietzinsanpassung wegen gesunkenem Referenzzinssatz 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Mietzins einer Wohnung ist – mit wenigen Ausnahmen – an</a:t>
            </a:r>
            <a:br>
              <a:rPr lang="de-DE" sz="2400" dirty="0"/>
            </a:br>
            <a:r>
              <a:rPr lang="de-DE" sz="2400" dirty="0"/>
              <a:t>      den </a:t>
            </a:r>
            <a:r>
              <a:rPr lang="de-DE" sz="2400" b="1" dirty="0">
                <a:solidFill>
                  <a:srgbClr val="7030A0"/>
                </a:solidFill>
              </a:rPr>
              <a:t>Referenzzinssatz</a:t>
            </a:r>
            <a:r>
              <a:rPr lang="de-DE" sz="2400" dirty="0"/>
              <a:t> gekoppelt.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Referenzzinssatz wird vom </a:t>
            </a:r>
            <a:r>
              <a:rPr lang="de-DE" sz="2400" b="1" dirty="0">
                <a:solidFill>
                  <a:srgbClr val="7030A0"/>
                </a:solidFill>
              </a:rPr>
              <a:t>Bundesamt für Wohnungswesen </a:t>
            </a:r>
            <a:r>
              <a:rPr lang="de-DE" sz="2400" dirty="0"/>
              <a:t>auf Grund</a:t>
            </a:r>
            <a:br>
              <a:rPr lang="de-DE" sz="2400" dirty="0"/>
            </a:br>
            <a:r>
              <a:rPr lang="de-DE" sz="2400" dirty="0"/>
              <a:t>      des hypothekarischen Durchschnittszinssatzes der Banken festgelegt.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Sinkt der Referenzzinssatz um 0.25 % wie zuletzt vor einem Monat,</a:t>
            </a:r>
            <a:br>
              <a:rPr lang="de-DE" sz="2400" dirty="0"/>
            </a:br>
            <a:r>
              <a:rPr lang="de-DE" sz="2400" dirty="0"/>
              <a:t>      entspricht dies einer Mietzinsreduktion von 2.91 %.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Vermieter kann </a:t>
            </a:r>
            <a:r>
              <a:rPr lang="de-DE" sz="2400" b="1" dirty="0">
                <a:solidFill>
                  <a:srgbClr val="7030A0"/>
                </a:solidFill>
              </a:rPr>
              <a:t>40 % der Teuerung </a:t>
            </a:r>
            <a:r>
              <a:rPr lang="de-DE" sz="2400" dirty="0"/>
              <a:t>(Landesindex der Konsumentenpreise)</a:t>
            </a:r>
            <a:br>
              <a:rPr lang="de-DE" sz="2400" dirty="0"/>
            </a:br>
            <a:r>
              <a:rPr lang="de-DE" sz="2400" dirty="0"/>
              <a:t>      sowie die </a:t>
            </a:r>
            <a:r>
              <a:rPr lang="de-DE" sz="2400" b="1" dirty="0">
                <a:solidFill>
                  <a:srgbClr val="7030A0"/>
                </a:solidFill>
              </a:rPr>
              <a:t>Steigerung der Unterhalts- und Betriebskosten</a:t>
            </a:r>
            <a:br>
              <a:rPr lang="de-DE" sz="2400" dirty="0"/>
            </a:br>
            <a:r>
              <a:rPr lang="de-DE" sz="2400" dirty="0"/>
              <a:t>      von 0.25 bis 0.5 % pro Jahr gegenrechnen.</a:t>
            </a:r>
          </a:p>
        </p:txBody>
      </p:sp>
    </p:spTree>
    <p:extLst>
      <p:ext uri="{BB962C8B-B14F-4D97-AF65-F5344CB8AC3E}">
        <p14:creationId xmlns:p14="http://schemas.microsoft.com/office/powerpoint/2010/main" val="34155355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Mietzinsrechner</a:t>
            </a:r>
            <a:endParaRPr lang="de-DE" sz="2400" dirty="0"/>
          </a:p>
          <a:p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Senkungsanspruch kann </a:t>
            </a:r>
            <a:r>
              <a:rPr lang="de-DE" sz="2400" b="1" dirty="0">
                <a:solidFill>
                  <a:srgbClr val="7030A0"/>
                </a:solidFill>
              </a:rPr>
              <a:t>online</a:t>
            </a:r>
            <a:r>
              <a:rPr lang="de-DE" sz="2400" dirty="0"/>
              <a:t> berechnet werden:</a:t>
            </a:r>
          </a:p>
          <a:p>
            <a:pPr>
              <a:spcAft>
                <a:spcPts val="1000"/>
              </a:spcAft>
            </a:pPr>
            <a:r>
              <a:rPr lang="de-DE" sz="2400" dirty="0"/>
              <a:t>      Hauseigentümerverband Schweiz</a:t>
            </a:r>
            <a:br>
              <a:rPr lang="de-DE" sz="2400" dirty="0"/>
            </a:br>
            <a:r>
              <a:rPr lang="de-DE" sz="2400" dirty="0"/>
              <a:t>      www.hev-schweiz.ch/vermieten/mietverhaeltnis/mietzinsrechner</a:t>
            </a:r>
            <a:br>
              <a:rPr lang="de-DE" sz="2400" dirty="0"/>
            </a:br>
            <a:endParaRPr lang="de-DE" sz="24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2565A62-2CD4-45B7-900E-DE83DB3C8F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874" y="3035692"/>
            <a:ext cx="4063040" cy="317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2381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Kündigung des Mietvertrages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Kündigungstermin ist das </a:t>
            </a:r>
            <a:r>
              <a:rPr lang="de-DE" sz="2400" b="1" dirty="0">
                <a:solidFill>
                  <a:srgbClr val="7030A0"/>
                </a:solidFill>
              </a:rPr>
              <a:t>Datum</a:t>
            </a:r>
            <a:r>
              <a:rPr lang="de-DE" sz="2400" dirty="0"/>
              <a:t>, auf welches die Kündigung</a:t>
            </a:r>
            <a:br>
              <a:rPr lang="de-DE" sz="2400" dirty="0"/>
            </a:br>
            <a:r>
              <a:rPr lang="de-DE" sz="2400" dirty="0"/>
              <a:t>      des Mietvertrages wirksam werden soll.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Vor allem in ländlichen Gebieten sind Ende März, Ende Juni und</a:t>
            </a:r>
            <a:br>
              <a:rPr lang="de-DE" sz="2400" dirty="0"/>
            </a:br>
            <a:r>
              <a:rPr lang="de-DE" sz="2400" dirty="0"/>
              <a:t>      Ende September übliche Kündigungstermine. Es wird aber immer mehr</a:t>
            </a:r>
            <a:br>
              <a:rPr lang="de-DE" sz="2400" dirty="0"/>
            </a:br>
            <a:r>
              <a:rPr lang="de-DE" sz="2400" dirty="0"/>
              <a:t>      dazu übergegangen, dass Kündigungen auf jedes Monatsende</a:t>
            </a:r>
            <a:br>
              <a:rPr lang="de-DE" sz="2400" dirty="0"/>
            </a:br>
            <a:r>
              <a:rPr lang="de-DE" sz="2400" dirty="0"/>
              <a:t>     (</a:t>
            </a:r>
            <a:r>
              <a:rPr lang="de-DE" sz="2400" dirty="0" err="1"/>
              <a:t>ausser</a:t>
            </a:r>
            <a:r>
              <a:rPr lang="de-DE" sz="2400" dirty="0"/>
              <a:t> Ende Dezember) vereinbart werden.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Kündigungsfrist ist der </a:t>
            </a:r>
            <a:r>
              <a:rPr lang="de-DE" sz="2400" b="1" dirty="0">
                <a:solidFill>
                  <a:srgbClr val="7030A0"/>
                </a:solidFill>
              </a:rPr>
              <a:t>Zeitraum</a:t>
            </a:r>
            <a:r>
              <a:rPr lang="de-DE" sz="2400" dirty="0"/>
              <a:t>, der für eine Kündigung eingehalten</a:t>
            </a:r>
            <a:br>
              <a:rPr lang="de-DE" sz="2400" dirty="0"/>
            </a:br>
            <a:r>
              <a:rPr lang="de-DE" sz="2400" dirty="0"/>
              <a:t>      werden muss.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Bei Wohnungen beträgt die Kündigungsfrist mindestens </a:t>
            </a:r>
            <a:r>
              <a:rPr lang="de-DE" sz="2400" b="1" dirty="0">
                <a:solidFill>
                  <a:srgbClr val="7030A0"/>
                </a:solidFill>
              </a:rPr>
              <a:t>3 Monate</a:t>
            </a:r>
            <a:r>
              <a:rPr lang="de-DE" sz="2400" dirty="0"/>
              <a:t>. Sie kann</a:t>
            </a:r>
            <a:br>
              <a:rPr lang="de-DE" sz="2400" dirty="0"/>
            </a:br>
            <a:r>
              <a:rPr lang="de-DE" sz="2400" dirty="0"/>
              <a:t>      zu Gunsten des Mieters, aber nicht zu Gunsten des Vermieters verkürzt werden.</a:t>
            </a:r>
          </a:p>
        </p:txBody>
      </p:sp>
    </p:spTree>
    <p:extLst>
      <p:ext uri="{BB962C8B-B14F-4D97-AF65-F5344CB8AC3E}">
        <p14:creationId xmlns:p14="http://schemas.microsoft.com/office/powerpoint/2010/main" val="6680073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3088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Kündigung durch den Mieter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Kündigung des Mieters muss </a:t>
            </a:r>
            <a:r>
              <a:rPr lang="de-DE" sz="2400" b="1" dirty="0">
                <a:solidFill>
                  <a:srgbClr val="7030A0"/>
                </a:solidFill>
              </a:rPr>
              <a:t>schriftlich</a:t>
            </a:r>
            <a:r>
              <a:rPr lang="de-DE" sz="2400" dirty="0"/>
              <a:t> erfolgen (Art. 266l OR).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Kündigung muss am letzten Tag vor Beginn der Kündigungsfrist</a:t>
            </a:r>
            <a:br>
              <a:rPr lang="de-DE" sz="2400" dirty="0"/>
            </a:br>
            <a:r>
              <a:rPr lang="de-DE" sz="2400" dirty="0"/>
              <a:t>      beim Vermieter eintreffen. </a:t>
            </a:r>
            <a:r>
              <a:rPr lang="de-DE" sz="2400" dirty="0" err="1"/>
              <a:t>Massgebend</a:t>
            </a:r>
            <a:r>
              <a:rPr lang="de-DE" sz="2400" dirty="0"/>
              <a:t> ist der </a:t>
            </a:r>
            <a:r>
              <a:rPr lang="de-DE" sz="2400" b="1" dirty="0">
                <a:solidFill>
                  <a:srgbClr val="7030A0"/>
                </a:solidFill>
              </a:rPr>
              <a:t>Empfang</a:t>
            </a:r>
            <a:r>
              <a:rPr lang="de-DE" sz="2400" dirty="0"/>
              <a:t>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Kündigung muss von </a:t>
            </a:r>
            <a:r>
              <a:rPr lang="de-DE" sz="2400" b="1" dirty="0">
                <a:solidFill>
                  <a:srgbClr val="7030A0"/>
                </a:solidFill>
              </a:rPr>
              <a:t>allen</a:t>
            </a:r>
            <a:r>
              <a:rPr lang="de-DE" sz="2400" dirty="0"/>
              <a:t> im Mietvertrag aufgeführten </a:t>
            </a:r>
            <a:r>
              <a:rPr lang="de-DE" sz="2400" b="1" dirty="0">
                <a:solidFill>
                  <a:srgbClr val="7030A0"/>
                </a:solidFill>
              </a:rPr>
              <a:t>Personen</a:t>
            </a:r>
            <a:r>
              <a:rPr lang="de-DE" sz="2400" dirty="0"/>
              <a:t> unter-</a:t>
            </a:r>
            <a:br>
              <a:rPr lang="de-DE" sz="2400" dirty="0"/>
            </a:br>
            <a:r>
              <a:rPr lang="de-DE" sz="2400" dirty="0"/>
              <a:t>      schrieben werden. Bei Ehepaaren und registrierten Partnerschaften müssen</a:t>
            </a:r>
            <a:br>
              <a:rPr lang="de-DE" sz="2400" dirty="0"/>
            </a:br>
            <a:r>
              <a:rPr lang="de-DE" sz="2400" dirty="0"/>
              <a:t>      beide unterzeichnen, auch wenn nur eine Person im Mietvertrag aufgeführt ist.</a:t>
            </a:r>
          </a:p>
        </p:txBody>
      </p:sp>
    </p:spTree>
    <p:extLst>
      <p:ext uri="{BB962C8B-B14F-4D97-AF65-F5344CB8AC3E}">
        <p14:creationId xmlns:p14="http://schemas.microsoft.com/office/powerpoint/2010/main" val="15897133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26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de-DE" sz="2400" b="1" dirty="0"/>
              <a:t>Kündigung durch den Vermieter</a:t>
            </a:r>
            <a:endParaRPr lang="de-DE" sz="2400" dirty="0"/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Kündigung des Vermieters muss mit einem </a:t>
            </a:r>
            <a:r>
              <a:rPr lang="de-DE" sz="2400" b="1" dirty="0">
                <a:solidFill>
                  <a:srgbClr val="7030A0"/>
                </a:solidFill>
              </a:rPr>
              <a:t>amtlichen Formular</a:t>
            </a:r>
            <a:br>
              <a:rPr lang="de-DE" sz="2400" dirty="0"/>
            </a:br>
            <a:r>
              <a:rPr lang="de-DE" sz="2400" dirty="0"/>
              <a:t>      erfolgen (Art. 266l Abs. 2 OR).</a:t>
            </a:r>
            <a:br>
              <a:rPr lang="de-DE" sz="2400" dirty="0"/>
            </a:br>
            <a:br>
              <a:rPr lang="de-DE" sz="2400" dirty="0"/>
            </a:br>
            <a:br>
              <a:rPr lang="de-DE" sz="2400" dirty="0"/>
            </a:br>
            <a:br>
              <a:rPr lang="de-DE" sz="2400" dirty="0"/>
            </a:br>
            <a:br>
              <a:rPr lang="de-DE" sz="2400" dirty="0"/>
            </a:b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Grund für die Verwendung des amtlichen Formulars ist die auf Seite 2</a:t>
            </a:r>
            <a:br>
              <a:rPr lang="de-DE" sz="2400" dirty="0"/>
            </a:br>
            <a:r>
              <a:rPr lang="de-DE" sz="2400" dirty="0"/>
              <a:t>      aufgeführte </a:t>
            </a:r>
            <a:r>
              <a:rPr lang="de-DE" sz="2400" b="1" dirty="0">
                <a:solidFill>
                  <a:srgbClr val="7030A0"/>
                </a:solidFill>
              </a:rPr>
              <a:t>Rechtsmittelbelehrung</a:t>
            </a:r>
            <a:r>
              <a:rPr lang="de-DE" sz="2400" dirty="0"/>
              <a:t> für den Mieter.</a:t>
            </a:r>
            <a:br>
              <a:rPr lang="de-DE" sz="2400" dirty="0"/>
            </a:br>
            <a:br>
              <a:rPr lang="de-DE" sz="2400" dirty="0"/>
            </a:br>
            <a:br>
              <a:rPr lang="de-DE" sz="2400" dirty="0"/>
            </a:br>
            <a:endParaRPr lang="de-DE" sz="24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5C8B1A1-43E9-4EB9-85D6-BBCB4CA3BB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921" y="2564423"/>
            <a:ext cx="5140410" cy="1313502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1527E1BE-D426-491E-8058-5AA084068E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782" y="4817773"/>
            <a:ext cx="6878592" cy="129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685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Kündigung durch den Vermieter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Kündigung des Vermieters ist missbräuchlich wenn sie</a:t>
            </a:r>
            <a:br>
              <a:rPr lang="de-DE" sz="2400" b="1" dirty="0">
                <a:solidFill>
                  <a:srgbClr val="7030A0"/>
                </a:solidFill>
              </a:rPr>
            </a:br>
            <a:r>
              <a:rPr lang="de-DE" sz="2400" b="1" dirty="0">
                <a:solidFill>
                  <a:srgbClr val="7030A0"/>
                </a:solidFill>
              </a:rPr>
              <a:t>      gegen Treu und Glauben</a:t>
            </a:r>
            <a:r>
              <a:rPr lang="de-DE" sz="2400" dirty="0"/>
              <a:t> </a:t>
            </a:r>
            <a:r>
              <a:rPr lang="de-DE" sz="2400" dirty="0" err="1"/>
              <a:t>verstösst</a:t>
            </a:r>
            <a:r>
              <a:rPr lang="de-DE" sz="2400" dirty="0"/>
              <a:t> (Art. 271a OR).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Missbräuchlich ist die Kündigung beispielsweise, weil der Mieter</a:t>
            </a:r>
            <a:br>
              <a:rPr lang="de-DE" sz="2400" dirty="0"/>
            </a:br>
            <a:r>
              <a:rPr lang="de-DE" sz="2400" dirty="0"/>
              <a:t>      gegenüber dem Vermieter </a:t>
            </a:r>
            <a:r>
              <a:rPr lang="de-DE" sz="2400" b="1" dirty="0">
                <a:solidFill>
                  <a:srgbClr val="7030A0"/>
                </a:solidFill>
              </a:rPr>
              <a:t>Ansprüche</a:t>
            </a:r>
            <a:r>
              <a:rPr lang="de-DE" sz="2400" dirty="0"/>
              <a:t> geltend gemacht hat.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Nichtig ist eine Kündigung auch, wenn der Kündigungsgrund </a:t>
            </a:r>
            <a:r>
              <a:rPr lang="de-DE" sz="2400" b="1" dirty="0">
                <a:solidFill>
                  <a:srgbClr val="7030A0"/>
                </a:solidFill>
              </a:rPr>
              <a:t>vorgeschoben</a:t>
            </a:r>
            <a:r>
              <a:rPr lang="de-DE" sz="2400" dirty="0"/>
              <a:t> ist.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Kündigung ist </a:t>
            </a:r>
            <a:r>
              <a:rPr lang="de-DE" sz="2400" dirty="0" err="1"/>
              <a:t>schliesslich</a:t>
            </a:r>
            <a:r>
              <a:rPr lang="de-DE" sz="2400" dirty="0"/>
              <a:t> ebenfalls missbräuchlich, wenn sie </a:t>
            </a:r>
            <a:r>
              <a:rPr lang="de-DE" sz="2400" b="1" dirty="0">
                <a:solidFill>
                  <a:srgbClr val="7030A0"/>
                </a:solidFill>
              </a:rPr>
              <a:t>ohne</a:t>
            </a:r>
            <a:br>
              <a:rPr lang="de-DE" sz="2400" dirty="0"/>
            </a:br>
            <a:r>
              <a:rPr lang="de-DE" sz="2400" dirty="0"/>
              <a:t>      objektives, ernsthaftes oder schützenswertes </a:t>
            </a:r>
            <a:r>
              <a:rPr lang="de-DE" sz="2400" b="1" dirty="0">
                <a:solidFill>
                  <a:srgbClr val="7030A0"/>
                </a:solidFill>
              </a:rPr>
              <a:t>Interesse</a:t>
            </a:r>
            <a:r>
              <a:rPr lang="de-DE" sz="2400" dirty="0"/>
              <a:t> des Vermieters erfolgt.</a:t>
            </a:r>
          </a:p>
        </p:txBody>
      </p:sp>
    </p:spTree>
    <p:extLst>
      <p:ext uri="{BB962C8B-B14F-4D97-AF65-F5344CB8AC3E}">
        <p14:creationId xmlns:p14="http://schemas.microsoft.com/office/powerpoint/2010/main" val="13861356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580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Wohnungsabgabe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Grundsätzlich muss die Wohnung am letzten Tag der Mietdauer</a:t>
            </a:r>
            <a:br>
              <a:rPr lang="de-DE" sz="2400" dirty="0"/>
            </a:br>
            <a:r>
              <a:rPr lang="de-DE" sz="2400" dirty="0"/>
              <a:t>       abgegeben werden. Im Mietvertrag wird aber oft der </a:t>
            </a:r>
            <a:r>
              <a:rPr lang="de-DE" sz="2400" b="1" dirty="0">
                <a:solidFill>
                  <a:srgbClr val="7030A0"/>
                </a:solidFill>
              </a:rPr>
              <a:t>folgende Tag </a:t>
            </a:r>
            <a:r>
              <a:rPr lang="de-DE" sz="2400" dirty="0"/>
              <a:t>vereinbart.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muss die Wohnung (inkl. Nebenräume) vollständig</a:t>
            </a:r>
            <a:br>
              <a:rPr lang="de-DE" sz="2400" dirty="0"/>
            </a:br>
            <a:r>
              <a:rPr lang="de-DE" sz="2400" dirty="0"/>
              <a:t>      </a:t>
            </a:r>
            <a:r>
              <a:rPr lang="de-DE" sz="2400" b="1" dirty="0">
                <a:solidFill>
                  <a:srgbClr val="7030A0"/>
                </a:solidFill>
              </a:rPr>
              <a:t>geräumt</a:t>
            </a:r>
            <a:r>
              <a:rPr lang="de-DE" sz="2400" dirty="0"/>
              <a:t> und </a:t>
            </a:r>
            <a:r>
              <a:rPr lang="de-DE" sz="2400" b="1" dirty="0">
                <a:solidFill>
                  <a:srgbClr val="7030A0"/>
                </a:solidFill>
              </a:rPr>
              <a:t>gereinigt</a:t>
            </a:r>
            <a:r>
              <a:rPr lang="de-DE" sz="2400" dirty="0"/>
              <a:t> abgeben.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muss sämtliche </a:t>
            </a:r>
            <a:r>
              <a:rPr lang="de-DE" sz="2400" b="1" dirty="0">
                <a:solidFill>
                  <a:srgbClr val="7030A0"/>
                </a:solidFill>
              </a:rPr>
              <a:t>Schlüssel</a:t>
            </a:r>
            <a:r>
              <a:rPr lang="de-DE" sz="2400" dirty="0"/>
              <a:t> (auch nachgemachte) abgeben.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</a:t>
            </a:r>
            <a:r>
              <a:rPr lang="de-DE" sz="2400" b="1" dirty="0">
                <a:solidFill>
                  <a:srgbClr val="7030A0"/>
                </a:solidFill>
              </a:rPr>
              <a:t>normale Abnutzung </a:t>
            </a:r>
            <a:r>
              <a:rPr lang="de-DE" sz="2400" dirty="0"/>
              <a:t>ist mit dem Mietzins abgegolten.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</a:t>
            </a:r>
            <a:r>
              <a:rPr lang="de-DE" sz="2400" b="1" dirty="0" err="1">
                <a:solidFill>
                  <a:srgbClr val="7030A0"/>
                </a:solidFill>
              </a:rPr>
              <a:t>übermässige</a:t>
            </a:r>
            <a:r>
              <a:rPr lang="de-DE" sz="2400" b="1" dirty="0">
                <a:solidFill>
                  <a:srgbClr val="7030A0"/>
                </a:solidFill>
              </a:rPr>
              <a:t> Abnutzung </a:t>
            </a:r>
            <a:r>
              <a:rPr lang="de-DE" sz="2400" dirty="0"/>
              <a:t>geht zu Lasten des Mieters.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Mieter haftet für Schäden, die </a:t>
            </a:r>
            <a:r>
              <a:rPr lang="de-DE" sz="2400" dirty="0" err="1"/>
              <a:t>gemäss</a:t>
            </a:r>
            <a:r>
              <a:rPr lang="de-DE" sz="2400" dirty="0"/>
              <a:t> </a:t>
            </a:r>
            <a:r>
              <a:rPr lang="de-DE" sz="2400" b="1" dirty="0">
                <a:solidFill>
                  <a:srgbClr val="7030A0"/>
                </a:solidFill>
              </a:rPr>
              <a:t>Übergabeprotokoll</a:t>
            </a:r>
            <a:br>
              <a:rPr lang="de-DE" sz="2400" dirty="0"/>
            </a:br>
            <a:r>
              <a:rPr lang="de-DE" sz="2400" dirty="0"/>
              <a:t>      bei seinem Einzug noch nicht bestanden haben.</a:t>
            </a:r>
          </a:p>
        </p:txBody>
      </p:sp>
    </p:spTree>
    <p:extLst>
      <p:ext uri="{BB962C8B-B14F-4D97-AF65-F5344CB8AC3E}">
        <p14:creationId xmlns:p14="http://schemas.microsoft.com/office/powerpoint/2010/main" val="368400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Stockwerkeigentum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Grundlagen Stockwerkeigentum II</a:t>
            </a:r>
          </a:p>
          <a:p>
            <a:endParaRPr lang="de-DE" sz="2400" dirty="0"/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Anteil jeder Stockwerkeinheit (Wohnung, Nebenraum, etc.) wird</a:t>
            </a:r>
            <a:br>
              <a:rPr lang="de-DE" sz="2400" dirty="0"/>
            </a:br>
            <a:r>
              <a:rPr lang="de-DE" sz="2400" dirty="0"/>
              <a:t>      mit der </a:t>
            </a:r>
            <a:r>
              <a:rPr lang="de-DE" sz="2400" b="1" dirty="0">
                <a:solidFill>
                  <a:srgbClr val="7030A0"/>
                </a:solidFill>
              </a:rPr>
              <a:t>Wertquote</a:t>
            </a:r>
            <a:r>
              <a:rPr lang="de-DE" sz="2400" dirty="0"/>
              <a:t> festgelegt.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Wertquote ist </a:t>
            </a:r>
            <a:r>
              <a:rPr lang="de-DE" sz="2400" dirty="0" err="1"/>
              <a:t>massgebend</a:t>
            </a:r>
            <a:r>
              <a:rPr lang="de-DE" sz="2400" dirty="0"/>
              <a:t> bei der </a:t>
            </a:r>
            <a:r>
              <a:rPr lang="de-DE" sz="2400" b="1" dirty="0">
                <a:solidFill>
                  <a:srgbClr val="7030A0"/>
                </a:solidFill>
              </a:rPr>
              <a:t>Kostenverteilung</a:t>
            </a:r>
            <a:r>
              <a:rPr lang="de-DE" sz="2400" dirty="0"/>
              <a:t> und</a:t>
            </a:r>
            <a:br>
              <a:rPr lang="de-DE" sz="2400" dirty="0"/>
            </a:br>
            <a:r>
              <a:rPr lang="de-DE" sz="2400" dirty="0"/>
              <a:t>      bei </a:t>
            </a:r>
            <a:r>
              <a:rPr lang="de-DE" sz="2400" b="1" dirty="0">
                <a:solidFill>
                  <a:srgbClr val="7030A0"/>
                </a:solidFill>
              </a:rPr>
              <a:t>Abstimmungen</a:t>
            </a:r>
            <a:r>
              <a:rPr lang="de-DE" sz="2400" dirty="0"/>
              <a:t>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In der Gestaltung seines Sonderrechtes ist der Stockwerkeigentümer</a:t>
            </a:r>
            <a:br>
              <a:rPr lang="de-DE" sz="2400" dirty="0"/>
            </a:br>
            <a:r>
              <a:rPr lang="de-DE" sz="2400" dirty="0"/>
              <a:t>      weitgehend frei.</a:t>
            </a:r>
          </a:p>
          <a:p>
            <a:pPr>
              <a:spcAft>
                <a:spcPts val="6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Dagegen ist bei Veränderungen an gemeinschaftlichen Teilen sowie</a:t>
            </a:r>
            <a:br>
              <a:rPr lang="de-DE" sz="2400" dirty="0"/>
            </a:br>
            <a:r>
              <a:rPr lang="de-DE" sz="2400" dirty="0"/>
              <a:t>      an </a:t>
            </a:r>
            <a:r>
              <a:rPr lang="de-DE" sz="2400" dirty="0" err="1"/>
              <a:t>ausschliesslichen</a:t>
            </a:r>
            <a:r>
              <a:rPr lang="de-DE" sz="2400" dirty="0"/>
              <a:t> Benützungsrechten die </a:t>
            </a:r>
            <a:r>
              <a:rPr lang="de-DE" sz="2400" b="1" dirty="0">
                <a:solidFill>
                  <a:srgbClr val="7030A0"/>
                </a:solidFill>
              </a:rPr>
              <a:t>Zustimmung</a:t>
            </a:r>
            <a:br>
              <a:rPr lang="de-DE" sz="2400" dirty="0"/>
            </a:br>
            <a:r>
              <a:rPr lang="de-DE" sz="2400" dirty="0"/>
              <a:t>      der Stockwerkeigentümergemeinschaft erforderlich.</a:t>
            </a:r>
          </a:p>
        </p:txBody>
      </p:sp>
    </p:spTree>
    <p:extLst>
      <p:ext uri="{BB962C8B-B14F-4D97-AF65-F5344CB8AC3E}">
        <p14:creationId xmlns:p14="http://schemas.microsoft.com/office/powerpoint/2010/main" val="269078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Stockwerkeigentum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Grundlagen Stockwerkeigentum III</a:t>
            </a:r>
          </a:p>
          <a:p>
            <a:endParaRPr lang="de-DE" sz="2400" dirty="0"/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</a:t>
            </a:r>
            <a:r>
              <a:rPr lang="de-DE" sz="2400" b="1" dirty="0">
                <a:solidFill>
                  <a:srgbClr val="7030A0"/>
                </a:solidFill>
              </a:rPr>
              <a:t>Versammlung</a:t>
            </a:r>
            <a:r>
              <a:rPr lang="de-DE" sz="2400" dirty="0"/>
              <a:t> der Stockwerkeigentümergemeinschaft</a:t>
            </a:r>
            <a:br>
              <a:rPr lang="de-DE" sz="2400" dirty="0"/>
            </a:br>
            <a:r>
              <a:rPr lang="de-DE" sz="2400" dirty="0"/>
              <a:t>      ist das </a:t>
            </a:r>
            <a:r>
              <a:rPr lang="de-DE" sz="2400" b="1" dirty="0">
                <a:solidFill>
                  <a:srgbClr val="7030A0"/>
                </a:solidFill>
              </a:rPr>
              <a:t>oberste Organ</a:t>
            </a:r>
            <a:r>
              <a:rPr lang="de-DE" sz="2400" dirty="0"/>
              <a:t>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Versammlung </a:t>
            </a:r>
            <a:r>
              <a:rPr lang="de-DE" sz="2400" b="1" dirty="0">
                <a:solidFill>
                  <a:srgbClr val="7030A0"/>
                </a:solidFill>
              </a:rPr>
              <a:t>entscheidet</a:t>
            </a:r>
            <a:r>
              <a:rPr lang="de-DE" sz="2400" dirty="0"/>
              <a:t> über Budget, bauliche </a:t>
            </a:r>
            <a:r>
              <a:rPr lang="de-DE" sz="2400" dirty="0" err="1"/>
              <a:t>Massnahmen</a:t>
            </a:r>
            <a:r>
              <a:rPr lang="de-DE" sz="2400" dirty="0"/>
              <a:t>,</a:t>
            </a:r>
            <a:br>
              <a:rPr lang="de-DE" sz="2400" dirty="0"/>
            </a:br>
            <a:r>
              <a:rPr lang="de-DE" sz="2400" dirty="0"/>
              <a:t>      sie nimmt die Jahresrechnung ab und wählt die Verwaltung.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Versammlung ist </a:t>
            </a:r>
            <a:r>
              <a:rPr lang="de-DE" sz="2400" b="1" dirty="0">
                <a:solidFill>
                  <a:srgbClr val="7030A0"/>
                </a:solidFill>
              </a:rPr>
              <a:t>beschlussfähig</a:t>
            </a:r>
            <a:r>
              <a:rPr lang="de-DE" sz="2400" dirty="0"/>
              <a:t>, wenn die Hälfte der Eigentümer</a:t>
            </a:r>
            <a:br>
              <a:rPr lang="de-DE" sz="2400" dirty="0"/>
            </a:br>
            <a:r>
              <a:rPr lang="de-DE" sz="2400" dirty="0"/>
              <a:t>      mit mindestens der Hälfte der Wertquoten anwesend oder vertreten sind.</a:t>
            </a:r>
          </a:p>
          <a:p>
            <a:pPr>
              <a:spcAft>
                <a:spcPts val="6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Beschlüsse, die gegen das Gesetz oder das Reglement </a:t>
            </a:r>
            <a:r>
              <a:rPr lang="de-DE" sz="2400" dirty="0" err="1"/>
              <a:t>verstossen</a:t>
            </a:r>
            <a:r>
              <a:rPr lang="de-DE" sz="2400" dirty="0"/>
              <a:t>, </a:t>
            </a:r>
            <a:br>
              <a:rPr lang="de-DE" sz="2400" dirty="0"/>
            </a:br>
            <a:r>
              <a:rPr lang="de-DE" sz="2400" dirty="0"/>
              <a:t>      können Eigentümer, die nicht zugestimmt haben, </a:t>
            </a:r>
            <a:r>
              <a:rPr lang="de-DE" sz="2400" b="1" dirty="0">
                <a:solidFill>
                  <a:srgbClr val="7030A0"/>
                </a:solidFill>
              </a:rPr>
              <a:t>anfechten</a:t>
            </a:r>
            <a:r>
              <a:rPr lang="de-DE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4077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Stockwerkeigentum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Nebenkosten Stockwerkeigentum</a:t>
            </a:r>
          </a:p>
          <a:p>
            <a:endParaRPr lang="de-DE" sz="2400" dirty="0"/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Versammlung </a:t>
            </a:r>
            <a:r>
              <a:rPr lang="de-DE" sz="2400" dirty="0" err="1"/>
              <a:t>beschliesst</a:t>
            </a:r>
            <a:r>
              <a:rPr lang="de-DE" sz="2400" dirty="0"/>
              <a:t> jährlich das Budget, auf Grund dessen</a:t>
            </a:r>
            <a:br>
              <a:rPr lang="de-DE" sz="2400" dirty="0"/>
            </a:br>
            <a:r>
              <a:rPr lang="de-DE" sz="2400" dirty="0"/>
              <a:t>      die </a:t>
            </a:r>
            <a:r>
              <a:rPr lang="de-DE" sz="2400" b="1" dirty="0">
                <a:solidFill>
                  <a:srgbClr val="7030A0"/>
                </a:solidFill>
              </a:rPr>
              <a:t>Akontozahlungen</a:t>
            </a:r>
            <a:r>
              <a:rPr lang="de-DE" sz="2400" dirty="0"/>
              <a:t> für die Stockwerkeigentümer festgelegt werden.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</a:t>
            </a:r>
            <a:r>
              <a:rPr lang="de-DE" sz="2400" b="1" dirty="0">
                <a:solidFill>
                  <a:srgbClr val="7030A0"/>
                </a:solidFill>
              </a:rPr>
              <a:t>Nebenkosten</a:t>
            </a:r>
            <a:r>
              <a:rPr lang="de-DE" sz="2400" dirty="0"/>
              <a:t> umfassen die auch bei der Miete üblichen wie</a:t>
            </a:r>
            <a:br>
              <a:rPr lang="de-DE" sz="2400" dirty="0"/>
            </a:br>
            <a:r>
              <a:rPr lang="de-DE" sz="2400" dirty="0"/>
              <a:t>      Heizung, Wasser/Abwasser, Hauswartung, Liftservice, etc.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Zusätzlich und im Gegensatz zur Miete trägt der Stockwerkeigentümer</a:t>
            </a:r>
            <a:br>
              <a:rPr lang="de-DE" sz="2400" dirty="0"/>
            </a:br>
            <a:r>
              <a:rPr lang="de-DE" sz="2400" dirty="0"/>
              <a:t>      auch die Kosten für die </a:t>
            </a:r>
            <a:r>
              <a:rPr lang="de-DE" sz="2400" b="1" dirty="0">
                <a:solidFill>
                  <a:srgbClr val="7030A0"/>
                </a:solidFill>
              </a:rPr>
              <a:t>Versicherungen</a:t>
            </a:r>
            <a:r>
              <a:rPr lang="de-DE" sz="2400" dirty="0"/>
              <a:t>, die </a:t>
            </a:r>
            <a:r>
              <a:rPr lang="de-DE" sz="2400" b="1" dirty="0">
                <a:solidFill>
                  <a:srgbClr val="7030A0"/>
                </a:solidFill>
              </a:rPr>
              <a:t>Verwaltung</a:t>
            </a:r>
            <a:r>
              <a:rPr lang="de-DE" sz="2400" dirty="0"/>
              <a:t> sowie insbesondere</a:t>
            </a:r>
            <a:br>
              <a:rPr lang="de-DE" sz="2400" dirty="0"/>
            </a:br>
            <a:r>
              <a:rPr lang="de-DE" sz="2400" dirty="0"/>
              <a:t>      für </a:t>
            </a:r>
            <a:r>
              <a:rPr lang="de-DE" sz="2400" b="1" dirty="0">
                <a:solidFill>
                  <a:srgbClr val="7030A0"/>
                </a:solidFill>
              </a:rPr>
              <a:t>Reparaturen</a:t>
            </a:r>
            <a:r>
              <a:rPr lang="de-DE" sz="2400" dirty="0"/>
              <a:t> und </a:t>
            </a:r>
            <a:r>
              <a:rPr lang="de-DE" sz="2400" b="1" dirty="0">
                <a:solidFill>
                  <a:srgbClr val="7030A0"/>
                </a:solidFill>
              </a:rPr>
              <a:t>Erneuerungen</a:t>
            </a:r>
            <a:r>
              <a:rPr lang="de-DE" sz="2400" dirty="0"/>
              <a:t>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Nebenkosten werden nach </a:t>
            </a:r>
            <a:r>
              <a:rPr lang="de-DE" sz="2400" b="1" dirty="0">
                <a:solidFill>
                  <a:srgbClr val="7030A0"/>
                </a:solidFill>
              </a:rPr>
              <a:t>Verbrauch</a:t>
            </a:r>
            <a:r>
              <a:rPr lang="de-DE" sz="2400" dirty="0"/>
              <a:t> (z.B. Heizung, Wasser, etc.),</a:t>
            </a:r>
            <a:br>
              <a:rPr lang="de-DE" sz="2400" dirty="0"/>
            </a:br>
            <a:r>
              <a:rPr lang="de-DE" sz="2400" dirty="0"/>
              <a:t>      nach </a:t>
            </a:r>
            <a:r>
              <a:rPr lang="de-DE" sz="2400" b="1" dirty="0">
                <a:solidFill>
                  <a:srgbClr val="7030A0"/>
                </a:solidFill>
              </a:rPr>
              <a:t>Wertquote</a:t>
            </a:r>
            <a:r>
              <a:rPr lang="de-DE" sz="2400" dirty="0"/>
              <a:t> (z.B. Verwaltung) oder einem anderen Schlüssel verteilt.</a:t>
            </a:r>
          </a:p>
        </p:txBody>
      </p:sp>
    </p:spTree>
    <p:extLst>
      <p:ext uri="{BB962C8B-B14F-4D97-AF65-F5344CB8AC3E}">
        <p14:creationId xmlns:p14="http://schemas.microsoft.com/office/powerpoint/2010/main" val="1406126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Stockwerkeigentum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Erneuerungsfonds</a:t>
            </a:r>
          </a:p>
          <a:p>
            <a:endParaRPr lang="de-DE" sz="2400" dirty="0"/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Stockwerkeigentümergemeinschaft legt einen </a:t>
            </a:r>
            <a:r>
              <a:rPr lang="de-DE" sz="2400" b="1" dirty="0">
                <a:solidFill>
                  <a:srgbClr val="7030A0"/>
                </a:solidFill>
              </a:rPr>
              <a:t>Erneuerungsfonds</a:t>
            </a:r>
            <a:r>
              <a:rPr lang="de-DE" sz="2400" dirty="0"/>
              <a:t> an.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Erneuerungsfonds dient zur </a:t>
            </a:r>
            <a:r>
              <a:rPr lang="de-DE" sz="2400" b="1" dirty="0">
                <a:solidFill>
                  <a:srgbClr val="7030A0"/>
                </a:solidFill>
              </a:rPr>
              <a:t>Finanzierung</a:t>
            </a:r>
            <a:r>
              <a:rPr lang="de-DE" sz="2400" dirty="0"/>
              <a:t> von </a:t>
            </a:r>
            <a:r>
              <a:rPr lang="de-DE" sz="2400" dirty="0" err="1"/>
              <a:t>grösseren</a:t>
            </a:r>
            <a:r>
              <a:rPr lang="de-DE" sz="2400" dirty="0"/>
              <a:t> </a:t>
            </a:r>
            <a:r>
              <a:rPr lang="de-DE" sz="2400" b="1" dirty="0">
                <a:solidFill>
                  <a:srgbClr val="7030A0"/>
                </a:solidFill>
              </a:rPr>
              <a:t>Sanierungs-</a:t>
            </a:r>
            <a:br>
              <a:rPr lang="de-DE" sz="2400" b="1" dirty="0">
                <a:solidFill>
                  <a:srgbClr val="7030A0"/>
                </a:solidFill>
              </a:rPr>
            </a:br>
            <a:r>
              <a:rPr lang="de-DE" sz="2400" b="1" dirty="0">
                <a:solidFill>
                  <a:srgbClr val="7030A0"/>
                </a:solidFill>
              </a:rPr>
              <a:t>      oder Erneuerungsarbeiten</a:t>
            </a:r>
            <a:r>
              <a:rPr lang="de-DE" sz="2400" dirty="0"/>
              <a:t>. Über die Verwendung der Gelder entscheidet</a:t>
            </a:r>
            <a:br>
              <a:rPr lang="de-DE" sz="2400" dirty="0"/>
            </a:br>
            <a:r>
              <a:rPr lang="de-DE" sz="2400" dirty="0"/>
              <a:t>      die Stockwerkeigentümerversammlung.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Einlage in den Erneuerungsfonds richtet sich nach der </a:t>
            </a:r>
            <a:r>
              <a:rPr lang="de-DE" sz="2400" b="1" dirty="0">
                <a:solidFill>
                  <a:srgbClr val="7030A0"/>
                </a:solidFill>
              </a:rPr>
              <a:t>Wertquoten</a:t>
            </a:r>
            <a:r>
              <a:rPr lang="de-DE" sz="2400" dirty="0"/>
              <a:t>.</a:t>
            </a:r>
          </a:p>
          <a:p>
            <a:pPr>
              <a:spcAft>
                <a:spcPts val="6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einbezahlten Gelder verbleiben beim Verkauf im Erneuerungsfonds</a:t>
            </a:r>
            <a:br>
              <a:rPr lang="de-DE" sz="2400" dirty="0"/>
            </a:br>
            <a:r>
              <a:rPr lang="de-DE" sz="2400" dirty="0"/>
              <a:t>      und gehen an den neuen Eigentümer über.</a:t>
            </a:r>
          </a:p>
        </p:txBody>
      </p:sp>
    </p:spTree>
    <p:extLst>
      <p:ext uri="{BB962C8B-B14F-4D97-AF65-F5344CB8AC3E}">
        <p14:creationId xmlns:p14="http://schemas.microsoft.com/office/powerpoint/2010/main" val="839827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Stockwerkeigentum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Erneuerungsfonds</a:t>
            </a:r>
          </a:p>
          <a:p>
            <a:endParaRPr lang="de-DE" sz="2400" dirty="0"/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Der </a:t>
            </a:r>
            <a:r>
              <a:rPr lang="de-DE" sz="2400" b="1" dirty="0">
                <a:solidFill>
                  <a:srgbClr val="7030A0"/>
                </a:solidFill>
              </a:rPr>
              <a:t>Kapital- und Zinsausweis </a:t>
            </a:r>
            <a:r>
              <a:rPr lang="de-DE" sz="2400" dirty="0"/>
              <a:t>muss der Steuererklärung beigelegt werden.</a:t>
            </a:r>
          </a:p>
          <a:p>
            <a:pPr>
              <a:spcAft>
                <a:spcPts val="1200"/>
              </a:spcAft>
            </a:pPr>
            <a:endParaRPr lang="de-DE" sz="24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5CD6160-55EE-4B0A-B0E6-C144C9D6E9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404" y="2508935"/>
            <a:ext cx="6014176" cy="372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215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Grundlagen Miete I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In der Schweiz sind zirka </a:t>
            </a:r>
            <a:r>
              <a:rPr lang="de-DE" sz="2400" b="1" dirty="0">
                <a:solidFill>
                  <a:srgbClr val="7030A0"/>
                </a:solidFill>
              </a:rPr>
              <a:t>zwei Drittel </a:t>
            </a:r>
            <a:r>
              <a:rPr lang="de-DE" sz="2400" dirty="0"/>
              <a:t>der Bevölkerung Mieter und</a:t>
            </a:r>
            <a:br>
              <a:rPr lang="de-DE" sz="2400" dirty="0"/>
            </a:br>
            <a:r>
              <a:rPr lang="de-DE" sz="2400" dirty="0"/>
              <a:t>      nur ein Drittel Eigentümer.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In der Schweiz gibt es rund </a:t>
            </a:r>
            <a:r>
              <a:rPr lang="de-DE" sz="2400" b="1" dirty="0">
                <a:solidFill>
                  <a:srgbClr val="7030A0"/>
                </a:solidFill>
              </a:rPr>
              <a:t>2.4 Millionen </a:t>
            </a:r>
            <a:r>
              <a:rPr lang="de-DE" sz="2400" dirty="0"/>
              <a:t>Mietwohnungen.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Mit einer Wohneigentumsquote von nur rund einem Drittel liegt die Schweiz</a:t>
            </a:r>
            <a:br>
              <a:rPr lang="de-DE" sz="2400" dirty="0"/>
            </a:br>
            <a:r>
              <a:rPr lang="de-DE" sz="2400" dirty="0"/>
              <a:t>      am Ende der europäischen Rangliste.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</a:t>
            </a:r>
            <a:r>
              <a:rPr lang="de-DE" sz="2400" dirty="0" err="1"/>
              <a:t>grösste</a:t>
            </a:r>
            <a:r>
              <a:rPr lang="de-DE" sz="2400" dirty="0"/>
              <a:t> Gruppe der Vermieter stellen mit beinahe </a:t>
            </a:r>
            <a:r>
              <a:rPr lang="de-DE" sz="2400" b="1" dirty="0">
                <a:solidFill>
                  <a:srgbClr val="7030A0"/>
                </a:solidFill>
              </a:rPr>
              <a:t>50 % Privatpersonen </a:t>
            </a:r>
            <a:r>
              <a:rPr lang="de-DE" sz="2400" dirty="0"/>
              <a:t>dar.</a:t>
            </a:r>
            <a:br>
              <a:rPr lang="de-DE" sz="2400" dirty="0"/>
            </a:br>
            <a:r>
              <a:rPr lang="de-DE" sz="2400" dirty="0"/>
              <a:t>      Rund 40 % der Mietwohnungen gehören Bau- und Immobilienfirmen</a:t>
            </a:r>
            <a:br>
              <a:rPr lang="de-DE" sz="2400" dirty="0"/>
            </a:br>
            <a:r>
              <a:rPr lang="de-DE" sz="2400" dirty="0"/>
              <a:t>      sowie Anlagegesellschaften. Der Anteil der Öffentlichen Hand und</a:t>
            </a:r>
            <a:br>
              <a:rPr lang="de-DE" sz="2400" dirty="0"/>
            </a:br>
            <a:r>
              <a:rPr lang="de-DE" sz="2400" dirty="0"/>
              <a:t>     der Wohnbaugenossenschaften macht zirka 10 % aus.</a:t>
            </a:r>
          </a:p>
        </p:txBody>
      </p:sp>
    </p:spTree>
    <p:extLst>
      <p:ext uri="{BB962C8B-B14F-4D97-AF65-F5344CB8AC3E}">
        <p14:creationId xmlns:p14="http://schemas.microsoft.com/office/powerpoint/2010/main" val="3501631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3B78D7E-6973-4722-82FF-9314E3B7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07" y="451854"/>
            <a:ext cx="8841259" cy="598701"/>
          </a:xfrm>
        </p:spPr>
        <p:txBody>
          <a:bodyPr>
            <a:normAutofit fontScale="90000"/>
          </a:bodyPr>
          <a:lstStyle/>
          <a:p>
            <a:r>
              <a:rPr lang="de-DE" dirty="0"/>
              <a:t>Miete</a:t>
            </a:r>
            <a:endParaRPr lang="de-CH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6800B35-506C-4553-B173-662007A3FBE2}"/>
              </a:ext>
            </a:extLst>
          </p:cNvPr>
          <p:cNvSpPr txBox="1"/>
          <p:nvPr/>
        </p:nvSpPr>
        <p:spPr>
          <a:xfrm>
            <a:off x="890807" y="6325402"/>
            <a:ext cx="10515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/>
              <a:t>2. Oktober 2025</a:t>
            </a:r>
            <a:endParaRPr lang="de-CH" sz="8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6EFD10D4-86BD-4129-89EE-49DEF0ED6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648" y="451854"/>
            <a:ext cx="1573759" cy="969403"/>
          </a:xfrm>
        </p:spPr>
      </p:pic>
      <p:pic>
        <p:nvPicPr>
          <p:cNvPr id="10" name="Inhaltsplatzhalter 7">
            <a:extLst>
              <a:ext uri="{FF2B5EF4-FFF2-40B4-BE49-F238E27FC236}">
                <a16:creationId xmlns:a16="http://schemas.microsoft.com/office/drawing/2014/main" id="{E8E2BA55-D57C-463C-9DBE-8B57CC68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94" y="6213777"/>
            <a:ext cx="1278924" cy="32706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5652CB3-B1DC-4A12-B6B3-6784842ADFD6}"/>
              </a:ext>
            </a:extLst>
          </p:cNvPr>
          <p:cNvSpPr txBox="1"/>
          <p:nvPr/>
        </p:nvSpPr>
        <p:spPr>
          <a:xfrm>
            <a:off x="945294" y="1276865"/>
            <a:ext cx="10461113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/>
              <a:t>Grundlagen Miete II</a:t>
            </a:r>
            <a:endParaRPr lang="de-DE" sz="2400" dirty="0"/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Im Schweizer Mietrecht gelten zum </a:t>
            </a:r>
            <a:r>
              <a:rPr lang="de-DE" sz="2400" b="1" dirty="0">
                <a:solidFill>
                  <a:srgbClr val="7030A0"/>
                </a:solidFill>
              </a:rPr>
              <a:t>Schutz des Mieters </a:t>
            </a:r>
            <a:r>
              <a:rPr lang="de-DE" sz="2400" dirty="0"/>
              <a:t>umfangreiche</a:t>
            </a:r>
            <a:br>
              <a:rPr lang="de-DE" sz="2400" dirty="0"/>
            </a:br>
            <a:r>
              <a:rPr lang="de-DE" sz="2400" dirty="0"/>
              <a:t>      gesetzliche Regelungen und Formvorschriften.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gesetzlichen Bestimmungen finden sich in </a:t>
            </a:r>
            <a:r>
              <a:rPr lang="de-DE" sz="2400" b="1" dirty="0">
                <a:solidFill>
                  <a:srgbClr val="7030A0"/>
                </a:solidFill>
              </a:rPr>
              <a:t>Art. 253 bis 274 OR</a:t>
            </a:r>
            <a:br>
              <a:rPr lang="de-DE" sz="2400" dirty="0"/>
            </a:br>
            <a:r>
              <a:rPr lang="de-DE" sz="2400" dirty="0"/>
              <a:t>       sowie in der Verordnung über die Miete und Pacht</a:t>
            </a:r>
            <a:br>
              <a:rPr lang="de-DE" sz="2400" dirty="0"/>
            </a:br>
            <a:r>
              <a:rPr lang="de-DE" sz="2400" dirty="0"/>
              <a:t>       von Wohn- und Geschäftsräumen VMWG.</a:t>
            </a:r>
          </a:p>
          <a:p>
            <a:pPr>
              <a:spcAft>
                <a:spcPts val="10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Am 5. März 1972 wurde mit Art. 34 </a:t>
            </a:r>
            <a:r>
              <a:rPr lang="de-DE" sz="2400" dirty="0" err="1"/>
              <a:t>septies</a:t>
            </a:r>
            <a:r>
              <a:rPr lang="de-DE" sz="2400" dirty="0"/>
              <a:t> die </a:t>
            </a:r>
            <a:r>
              <a:rPr lang="de-DE" sz="2400" b="1" dirty="0">
                <a:solidFill>
                  <a:srgbClr val="7030A0"/>
                </a:solidFill>
              </a:rPr>
              <a:t>Verfassungsgrundlage</a:t>
            </a:r>
            <a:br>
              <a:rPr lang="de-DE" sz="2400" dirty="0"/>
            </a:br>
            <a:r>
              <a:rPr lang="de-DE" sz="2400" dirty="0"/>
              <a:t>      für die Schutzbestimmungen im Mietwesen angenommen.</a:t>
            </a: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7030A0"/>
                </a:solidFill>
                <a:latin typeface="Webdings" panose="05030102010509060703" pitchFamily="18" charset="2"/>
              </a:rPr>
              <a:t>H</a:t>
            </a:r>
            <a:r>
              <a:rPr lang="de-DE" sz="2400" dirty="0"/>
              <a:t>  Die „Bestimmungen zum Schutze der Mieter vor missbräuchlichen</a:t>
            </a:r>
            <a:br>
              <a:rPr lang="de-DE" sz="2400" dirty="0"/>
            </a:br>
            <a:r>
              <a:rPr lang="de-DE" sz="2400" dirty="0"/>
              <a:t>      Mietzinsen und anderen Forderungen der Vermieter“ (BMM) wurden</a:t>
            </a:r>
            <a:br>
              <a:rPr lang="de-DE" sz="2400" dirty="0"/>
            </a:br>
            <a:r>
              <a:rPr lang="de-DE" sz="2400" dirty="0"/>
              <a:t>      am </a:t>
            </a:r>
            <a:r>
              <a:rPr lang="de-DE" sz="2400" b="1" dirty="0">
                <a:solidFill>
                  <a:srgbClr val="7030A0"/>
                </a:solidFill>
              </a:rPr>
              <a:t>1. Juli 1990 </a:t>
            </a:r>
            <a:r>
              <a:rPr lang="de-DE" sz="2400" dirty="0"/>
              <a:t>ins neue Mietrecht überführt.</a:t>
            </a:r>
          </a:p>
        </p:txBody>
      </p:sp>
    </p:spTree>
    <p:extLst>
      <p:ext uri="{BB962C8B-B14F-4D97-AF65-F5344CB8AC3E}">
        <p14:creationId xmlns:p14="http://schemas.microsoft.com/office/powerpoint/2010/main" val="2551531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2609</Words>
  <Application>Microsoft Office PowerPoint</Application>
  <PresentationFormat>Breitbild</PresentationFormat>
  <Paragraphs>200</Paragraphs>
  <Slides>29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Webdings</vt:lpstr>
      <vt:lpstr>Office</vt:lpstr>
      <vt:lpstr>Stockwerkeigentum und Miete</vt:lpstr>
      <vt:lpstr>Stockwerkeigentum</vt:lpstr>
      <vt:lpstr>Stockwerkeigentum</vt:lpstr>
      <vt:lpstr>Stockwerkeigentum</vt:lpstr>
      <vt:lpstr>Stockwerkeigentum</vt:lpstr>
      <vt:lpstr>Stockwerkeigentum</vt:lpstr>
      <vt:lpstr>Stockwerkeigentum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  <vt:lpstr>Miete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Cathrein</dc:creator>
  <cp:lastModifiedBy>Martin Cathrein</cp:lastModifiedBy>
  <cp:revision>124</cp:revision>
  <cp:lastPrinted>2025-09-30T05:37:08Z</cp:lastPrinted>
  <dcterms:created xsi:type="dcterms:W3CDTF">2025-09-24T09:24:43Z</dcterms:created>
  <dcterms:modified xsi:type="dcterms:W3CDTF">2025-10-01T12:26:56Z</dcterms:modified>
</cp:coreProperties>
</file>