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62986-D33F-49AA-846C-4685BB3F7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CB3898-84DB-47A9-82A8-6398CC0F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55ABE-742E-4497-922C-06DF333D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C9A5CC-950F-496D-818F-5423CD8C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FF731B-79E2-4E2B-A8DD-428D3A25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195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1CD83-2658-4030-A052-6A2D3460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F87E84-A16D-4974-8468-4A709DFE5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F961DC-5EA0-4D21-8D68-8D01290F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E75D4F-F40C-4601-9036-39FD99D8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B3E60B-CEDA-446E-BDFD-DEC80366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565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169DB6-5445-4ED0-89E1-8020F88E4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C7587-9B9C-42F7-9C9A-3B62613FD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18D66-AFDA-49D4-82B0-50AEB21F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03A3CD-FD8A-4E66-A1E2-A4DD1518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29C78-C242-4D17-9C67-FCD56855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699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7BA66-82F0-4E49-AE7E-0662C699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8AF7F1-9C65-4432-AA5D-E3047F7F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7010F-54CF-4761-A359-A4468248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62EB9B-1319-46BA-B7A7-1739B398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AEB62C-AEC3-46A7-A422-032D65CE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69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632BF-2159-48B5-AFC6-CD840098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E76171-B0B9-4B9F-AFA4-AAFE1259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29EB6-B1C9-4B29-A92C-4B692EEC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259A83-29A0-4CD1-8A3E-35702243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603860-4194-4A50-BEA3-A2AEDA3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49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0B016-427F-4BED-86CD-4079E295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69FBC9-65F2-4B29-8921-F89444A31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6EF28F-7AB7-4267-9842-48C07C837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67E926-769C-4AED-9FA2-526D78CB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AA2D5F-AA98-4095-9659-8C6F27BF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ECD6EE-E960-425A-A3DF-0F487BD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668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B4C47-23E6-4519-B6F4-75D2E601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7F8C4A-91C6-4B6F-8497-879DD8E1A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9738CF-893A-4A2F-A91D-F19E86F67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FF7484-0646-4CAA-881B-FE6F92321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2EC241-7CAA-459F-A653-B1F6439D3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144903-8F1A-4ACE-9DE3-A8307399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016574-D482-4826-90FD-5AD62F6B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B8FBE17-B628-4A58-922D-52F3B3D0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44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CD448-AD85-49E0-A12C-49A7BF86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D4F7E-67C2-4684-A387-5B3D78FB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5F3CA-672B-43F7-B89E-356ED784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A0725D-3D01-4E93-9A0A-C42307D0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52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9F227E-99F8-400E-BBD7-3B12488F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4C3568-5D65-45C7-94D4-A3AC59AC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317098-859A-4058-B1DA-D64FF021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74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43538-5128-470B-9514-C3C9BD82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78DAC-B469-4719-97C8-600290A6E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FBC14D-AF2A-4967-9388-CD3754DC9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43CE49-8637-4B7E-9A6E-038869A9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0D4F38-3BD7-4618-9486-E12963F8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DB902E-30C7-4BC8-9742-50DB9408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92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BDE8E-A04E-41BF-8E8A-1E97CBB9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80045C-A115-4251-9707-2CD5AADCB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874FE3-42F7-4D10-A79E-EB8534188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B887CF-EA18-47AA-828F-DCE107B1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F620AC-8EEB-498B-8620-43FD9D5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700D8B-68C4-475E-9C75-09D63490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81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602995B-F437-4BBF-86C2-146AA1BF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D7081-8D50-4F6E-ACF7-F3786C676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521E2-BAD2-42F8-8525-FA6D829F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407D-6070-45E9-A2FD-FAABCB358915}" type="datetimeFigureOut">
              <a:rPr lang="de-CH" smtClean="0"/>
              <a:t>01.10.2025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BDD20-F07E-41F3-B516-EF41C6A9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E9969-9502-417A-A2E1-97C03FB3D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D4EE-BA78-40E0-8844-D6D432CBBD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107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AB2360A-821F-4704-B1DE-F3BEAF565651}"/>
              </a:ext>
            </a:extLst>
          </p:cNvPr>
          <p:cNvSpPr txBox="1"/>
          <p:nvPr/>
        </p:nvSpPr>
        <p:spPr>
          <a:xfrm>
            <a:off x="890807" y="1438959"/>
            <a:ext cx="10410385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de-DE" sz="2000" b="1" dirty="0"/>
              <a:t>M</a:t>
            </a:r>
            <a:r>
              <a:rPr lang="de-CH" sz="2000" b="1" dirty="0" err="1"/>
              <a:t>artin</a:t>
            </a:r>
            <a:r>
              <a:rPr lang="de-CH" sz="2000" b="1" dirty="0"/>
              <a:t> Cathrein </a:t>
            </a:r>
            <a:r>
              <a:rPr lang="de-CH" sz="2000" dirty="0"/>
              <a:t>                                                                                                              martin@cathrein.ch</a:t>
            </a:r>
            <a:endParaRPr lang="de-CH" sz="2000" b="1" dirty="0"/>
          </a:p>
          <a:p>
            <a:pPr>
              <a:spcAft>
                <a:spcPts val="200"/>
              </a:spcAft>
            </a:pPr>
            <a:r>
              <a:rPr lang="de-DE" dirty="0" err="1"/>
              <a:t>eidg.dipl</a:t>
            </a:r>
            <a:r>
              <a:rPr lang="de-DE" dirty="0"/>
              <a:t>. Immobilientreuhänder</a:t>
            </a:r>
          </a:p>
          <a:p>
            <a:pPr>
              <a:spcAft>
                <a:spcPts val="1200"/>
              </a:spcAft>
            </a:pPr>
            <a:r>
              <a:rPr lang="de-DE" dirty="0"/>
              <a:t>Geschäftsführer Cathrein Immobilien AG (Rüti)</a:t>
            </a:r>
          </a:p>
          <a:p>
            <a:pPr>
              <a:spcAft>
                <a:spcPts val="200"/>
              </a:spcAft>
            </a:pPr>
            <a:endParaRPr lang="de-DE" dirty="0"/>
          </a:p>
          <a:p>
            <a:pPr>
              <a:spcAft>
                <a:spcPts val="200"/>
              </a:spcAft>
            </a:pPr>
            <a:endParaRPr lang="de-DE" dirty="0"/>
          </a:p>
          <a:p>
            <a:pPr>
              <a:spcAft>
                <a:spcPts val="200"/>
              </a:spcAft>
            </a:pPr>
            <a:r>
              <a:rPr lang="de-DE" dirty="0"/>
              <a:t>Mietrichter an den Bezirksgerichten Hinwil und Meilen</a:t>
            </a:r>
          </a:p>
          <a:p>
            <a:pPr>
              <a:spcAft>
                <a:spcPts val="200"/>
              </a:spcAft>
            </a:pPr>
            <a:endParaRPr lang="de-DE" dirty="0"/>
          </a:p>
          <a:p>
            <a:pPr>
              <a:spcAft>
                <a:spcPts val="200"/>
              </a:spcAft>
            </a:pPr>
            <a:endParaRPr lang="de-DE" dirty="0"/>
          </a:p>
          <a:p>
            <a:pPr>
              <a:spcAft>
                <a:spcPts val="200"/>
              </a:spcAft>
            </a:pPr>
            <a:endParaRPr lang="de-DE" dirty="0"/>
          </a:p>
          <a:p>
            <a:pPr>
              <a:spcAft>
                <a:spcPts val="800"/>
              </a:spcAft>
            </a:pPr>
            <a:endParaRPr lang="de-DE" dirty="0"/>
          </a:p>
          <a:p>
            <a:r>
              <a:rPr lang="de-DE" dirty="0"/>
              <a:t>Vizepräsident Hauseigentümerverband Sektion Bezirk Hinwil</a:t>
            </a:r>
          </a:p>
        </p:txBody>
      </p:sp>
      <p:pic>
        <p:nvPicPr>
          <p:cNvPr id="15" name="Inhaltsplatzhalter 7">
            <a:extLst>
              <a:ext uri="{FF2B5EF4-FFF2-40B4-BE49-F238E27FC236}">
                <a16:creationId xmlns:a16="http://schemas.microsoft.com/office/drawing/2014/main" id="{675AA4E7-8A04-418F-AA93-BEE69AEF9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481104"/>
            <a:ext cx="1963614" cy="5021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44FC037-BA9D-4385-A013-DA54F5F5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3" y="3496214"/>
            <a:ext cx="1385699" cy="10394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DA3A448-16D0-4168-89A9-1A120778C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2" y="3504448"/>
            <a:ext cx="1354164" cy="103121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903BFEC-288E-4973-9A3E-171FE6964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3" y="5122310"/>
            <a:ext cx="1837560" cy="5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Kaufabwicklung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Kaufabwicklung kann in </a:t>
            </a:r>
            <a:r>
              <a:rPr lang="de-DE" sz="2400" b="1" dirty="0">
                <a:solidFill>
                  <a:srgbClr val="7030A0"/>
                </a:solidFill>
              </a:rPr>
              <a:t>drei Etappen </a:t>
            </a:r>
            <a:r>
              <a:rPr lang="de-DE" sz="2400" dirty="0"/>
              <a:t>aufgeteilt werden: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 H</a:t>
            </a:r>
            <a:r>
              <a:rPr lang="de-DE" sz="2400" dirty="0"/>
              <a:t>  Reservation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 H</a:t>
            </a:r>
            <a:r>
              <a:rPr lang="de-DE" sz="2400" dirty="0"/>
              <a:t>  öffentliche Beurkundung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 H</a:t>
            </a:r>
            <a:r>
              <a:rPr lang="de-DE" sz="2400" dirty="0"/>
              <a:t>  Eigentumsübertragung</a:t>
            </a:r>
          </a:p>
        </p:txBody>
      </p:sp>
    </p:spTree>
    <p:extLst>
      <p:ext uri="{BB962C8B-B14F-4D97-AF65-F5344CB8AC3E}">
        <p14:creationId xmlns:p14="http://schemas.microsoft.com/office/powerpoint/2010/main" val="344875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Reservation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Verkäufer (respektive ihre Makler) </a:t>
            </a:r>
            <a:r>
              <a:rPr lang="de-DE" sz="2400" dirty="0" err="1"/>
              <a:t>schliessen</a:t>
            </a:r>
            <a:r>
              <a:rPr lang="de-DE" sz="2400" dirty="0"/>
              <a:t> oftmals Reservationsverträge ab.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Das Gesetz verlangt für Kaufverträge zu Grundstücken die </a:t>
            </a:r>
            <a:r>
              <a:rPr lang="de-DE" sz="2400" b="1" dirty="0">
                <a:solidFill>
                  <a:srgbClr val="7030A0"/>
                </a:solidFill>
              </a:rPr>
              <a:t>öffentliche</a:t>
            </a:r>
            <a:br>
              <a:rPr lang="de-DE" sz="2400" b="1" dirty="0">
                <a:solidFill>
                  <a:srgbClr val="7030A0"/>
                </a:solidFill>
              </a:rPr>
            </a:br>
            <a:r>
              <a:rPr lang="de-DE" sz="2400" b="1" dirty="0">
                <a:solidFill>
                  <a:srgbClr val="7030A0"/>
                </a:solidFill>
              </a:rPr>
              <a:t>       Beurkundun</a:t>
            </a:r>
            <a:r>
              <a:rPr lang="de-DE" sz="2400" dirty="0"/>
              <a:t>g (Art. 216 OR)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Wird die Reservation vom Käufer zurückgezogen, entsteht oft Streit wegen</a:t>
            </a:r>
            <a:br>
              <a:rPr lang="de-DE" sz="2400" dirty="0"/>
            </a:br>
            <a:r>
              <a:rPr lang="de-DE" sz="2400" dirty="0"/>
              <a:t>      der geleisteten </a:t>
            </a:r>
            <a:r>
              <a:rPr lang="de-DE" sz="2400" b="1" dirty="0">
                <a:solidFill>
                  <a:srgbClr val="7030A0"/>
                </a:solidFill>
              </a:rPr>
              <a:t>Reservationszahlung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Reservationsgebühr muss vom Verkäufer zurückbezahlt werden.</a:t>
            </a:r>
            <a:br>
              <a:rPr lang="de-DE" sz="2400" dirty="0"/>
            </a:br>
            <a:r>
              <a:rPr lang="de-DE" sz="2400" dirty="0"/>
              <a:t>      Ausnahme: Im Reservationsvertrag ist ausdrücklich vereinbart worden,</a:t>
            </a:r>
            <a:br>
              <a:rPr lang="de-DE" sz="2400" dirty="0"/>
            </a:br>
            <a:r>
              <a:rPr lang="de-DE" sz="2400" dirty="0"/>
              <a:t>      dass dem Verkäufer (respektive sein Makler) ein Teil als Entschädigung</a:t>
            </a:r>
            <a:br>
              <a:rPr lang="de-DE" sz="2400" dirty="0"/>
            </a:br>
            <a:r>
              <a:rPr lang="de-DE" sz="2400" dirty="0"/>
              <a:t>      für seinen Aufwand zusteht.	</a:t>
            </a:r>
          </a:p>
        </p:txBody>
      </p:sp>
    </p:spTree>
    <p:extLst>
      <p:ext uri="{BB962C8B-B14F-4D97-AF65-F5344CB8AC3E}">
        <p14:creationId xmlns:p14="http://schemas.microsoft.com/office/powerpoint/2010/main" val="238295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Öffentliche Beurkundung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Der Kaufvertrag muss </a:t>
            </a:r>
            <a:r>
              <a:rPr lang="de-DE" sz="2400" b="1" dirty="0">
                <a:solidFill>
                  <a:srgbClr val="7030A0"/>
                </a:solidFill>
              </a:rPr>
              <a:t>öffentlich beurkundet </a:t>
            </a:r>
            <a:r>
              <a:rPr lang="de-DE" sz="2400" dirty="0"/>
              <a:t>werden. Im Kanton Zürich führt</a:t>
            </a:r>
            <a:br>
              <a:rPr lang="de-DE" sz="2400" dirty="0"/>
            </a:br>
            <a:r>
              <a:rPr lang="de-DE" sz="2400" dirty="0"/>
              <a:t>      das Notariat diese Beurkundung durch.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</a:t>
            </a:r>
            <a:r>
              <a:rPr lang="de-DE" sz="2400" b="1" dirty="0">
                <a:solidFill>
                  <a:srgbClr val="7030A0"/>
                </a:solidFill>
              </a:rPr>
              <a:t>Urkundsperson</a:t>
            </a:r>
            <a:r>
              <a:rPr lang="de-DE" sz="2400" dirty="0"/>
              <a:t> (Notar) verliest und erklärt den Vertrag und</a:t>
            </a:r>
            <a:br>
              <a:rPr lang="de-DE" sz="2400" dirty="0"/>
            </a:br>
            <a:r>
              <a:rPr lang="de-DE" sz="2400" dirty="0"/>
              <a:t>       unterschreibt ihn neben Käufer und Verkäufer.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Eigentümer bleibt weiterhin der Verkäufer, doch sind alle wesentlichen Punkte</a:t>
            </a:r>
            <a:br>
              <a:rPr lang="de-DE" sz="2400" dirty="0"/>
            </a:br>
            <a:r>
              <a:rPr lang="de-DE" sz="2400" dirty="0"/>
              <a:t>      (Kaufpreis, Übergabetermin, etc.) bereits festgehalten.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öffentliche Beurkundung wird auch als </a:t>
            </a:r>
            <a:r>
              <a:rPr lang="de-DE" sz="2400" b="1" dirty="0">
                <a:solidFill>
                  <a:srgbClr val="7030A0"/>
                </a:solidFill>
              </a:rPr>
              <a:t>„Verpflichtungsgeschäft“</a:t>
            </a:r>
            <a:br>
              <a:rPr lang="de-DE" sz="2400" b="1" dirty="0">
                <a:solidFill>
                  <a:srgbClr val="7030A0"/>
                </a:solidFill>
              </a:rPr>
            </a:br>
            <a:r>
              <a:rPr lang="de-DE" sz="2400" b="1" dirty="0">
                <a:solidFill>
                  <a:srgbClr val="7030A0"/>
                </a:solidFill>
              </a:rPr>
              <a:t>      </a:t>
            </a:r>
            <a:r>
              <a:rPr lang="de-DE" sz="2400" dirty="0"/>
              <a:t>bezeichnet: Die Parteien verpflichten sich das Geschäft</a:t>
            </a:r>
            <a:br>
              <a:rPr lang="de-DE" sz="2400" dirty="0"/>
            </a:br>
            <a:r>
              <a:rPr lang="de-DE" sz="2400" dirty="0"/>
              <a:t>      in der vereinbarten Form abzuwickeln.</a:t>
            </a:r>
          </a:p>
        </p:txBody>
      </p:sp>
    </p:spTree>
    <p:extLst>
      <p:ext uri="{BB962C8B-B14F-4D97-AF65-F5344CB8AC3E}">
        <p14:creationId xmlns:p14="http://schemas.microsoft.com/office/powerpoint/2010/main" val="71229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Eigentumsübertragung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</a:t>
            </a:r>
            <a:r>
              <a:rPr lang="de-DE" sz="2400" b="1" dirty="0">
                <a:solidFill>
                  <a:srgbClr val="7030A0"/>
                </a:solidFill>
              </a:rPr>
              <a:t>Eigentumsübertragung</a:t>
            </a:r>
            <a:r>
              <a:rPr lang="de-DE" sz="2400" dirty="0"/>
              <a:t> erfolgt durch die Eintragung</a:t>
            </a:r>
            <a:br>
              <a:rPr lang="de-DE" sz="2400" dirty="0"/>
            </a:br>
            <a:r>
              <a:rPr lang="de-DE" sz="2400" dirty="0"/>
              <a:t>       im Grundbuch (Art. 656 ZGB).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Eigentumsübertragung kann direkt im Anschluss an die öffentliche</a:t>
            </a:r>
            <a:br>
              <a:rPr lang="de-DE" sz="2400" dirty="0"/>
            </a:br>
            <a:r>
              <a:rPr lang="de-DE" sz="2400" dirty="0"/>
              <a:t>       Beurkundung erfolgen oder aber Wochen oder Monate später.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Mit dem Eintrag ins Grundbuch geht das Eigentum vom Verkäufer</a:t>
            </a:r>
            <a:br>
              <a:rPr lang="de-DE" sz="2400" dirty="0"/>
            </a:br>
            <a:r>
              <a:rPr lang="de-DE" sz="2400" dirty="0"/>
              <a:t>      an den Käufer über.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Eigentumsübertragung wird auch als </a:t>
            </a:r>
            <a:r>
              <a:rPr lang="de-DE" sz="2400" b="1" dirty="0">
                <a:solidFill>
                  <a:srgbClr val="7030A0"/>
                </a:solidFill>
              </a:rPr>
              <a:t>„Verfügungsgeschäft“</a:t>
            </a:r>
            <a:r>
              <a:rPr lang="de-DE" sz="2400" dirty="0"/>
              <a:t> bezeichnet.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080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Einzelne Punkte des Kaufvertrages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Parteien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Am Anfang des Vertrages werden die </a:t>
            </a:r>
            <a:r>
              <a:rPr lang="de-DE" sz="2400" b="1" dirty="0">
                <a:solidFill>
                  <a:srgbClr val="7030A0"/>
                </a:solidFill>
              </a:rPr>
              <a:t>Parteien</a:t>
            </a:r>
            <a:r>
              <a:rPr lang="de-DE" sz="2400" dirty="0"/>
              <a:t> aufgeführt:</a:t>
            </a:r>
            <a:br>
              <a:rPr lang="de-DE" sz="2400" dirty="0"/>
            </a:br>
            <a:r>
              <a:rPr lang="de-DE" sz="2400" dirty="0"/>
              <a:t>      die „</a:t>
            </a:r>
            <a:r>
              <a:rPr lang="de-DE" sz="2400" dirty="0" err="1"/>
              <a:t>veräussernde</a:t>
            </a:r>
            <a:r>
              <a:rPr lang="de-DE" sz="2400" dirty="0"/>
              <a:t>“ Partei und die „erwerbende“ Partei.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Dabei werden die vollständigen Namen, Geburtsdatum, Bürgerorte,</a:t>
            </a:r>
            <a:br>
              <a:rPr lang="de-DE" sz="2400" dirty="0"/>
            </a:br>
            <a:r>
              <a:rPr lang="de-DE" sz="2400" dirty="0"/>
              <a:t>       Zivilstand, Wohnadresse und die Eigentumsverhältnisse festgehalten.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Festgehalten wird auch, ob eine Partei vertreten ist, und auf</a:t>
            </a:r>
            <a:br>
              <a:rPr lang="de-DE" sz="2400" dirty="0"/>
            </a:br>
            <a:r>
              <a:rPr lang="de-DE" sz="2400" dirty="0"/>
              <a:t>       welcher Grundlage.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Grundlage für eine </a:t>
            </a:r>
            <a:r>
              <a:rPr lang="de-DE" sz="2400" b="1" dirty="0">
                <a:solidFill>
                  <a:srgbClr val="7030A0"/>
                </a:solidFill>
              </a:rPr>
              <a:t>Vertretung</a:t>
            </a:r>
            <a:r>
              <a:rPr lang="de-DE" sz="2400" dirty="0"/>
              <a:t> können sein: Vollmacht,</a:t>
            </a:r>
            <a:br>
              <a:rPr lang="de-DE" sz="2400" dirty="0"/>
            </a:br>
            <a:r>
              <a:rPr lang="de-DE" sz="2400" dirty="0"/>
              <a:t>      rechtsgültig validierter Vorsorgeauftrag, Beistandschaft, etc.	</a:t>
            </a:r>
          </a:p>
        </p:txBody>
      </p:sp>
    </p:spTree>
    <p:extLst>
      <p:ext uri="{BB962C8B-B14F-4D97-AF65-F5344CB8AC3E}">
        <p14:creationId xmlns:p14="http://schemas.microsoft.com/office/powerpoint/2010/main" val="387593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Einzelne Punkte des Kaufvertrages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Grundstücksbeschrieb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Jedes Grundstück hat eine eigene </a:t>
            </a:r>
            <a:r>
              <a:rPr lang="de-DE" sz="2400" b="1" dirty="0">
                <a:solidFill>
                  <a:srgbClr val="7030A0"/>
                </a:solidFill>
              </a:rPr>
              <a:t>Katasternummer</a:t>
            </a:r>
            <a:r>
              <a:rPr lang="de-DE" sz="2400" dirty="0"/>
              <a:t> und</a:t>
            </a:r>
            <a:br>
              <a:rPr lang="de-DE" sz="2400" dirty="0"/>
            </a:br>
            <a:r>
              <a:rPr lang="de-DE" sz="2400" dirty="0"/>
              <a:t>      ein eigenes Grundbuchblatt.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Es folgenden die Daten der </a:t>
            </a:r>
            <a:r>
              <a:rPr lang="de-DE" sz="2400" b="1" dirty="0">
                <a:solidFill>
                  <a:srgbClr val="7030A0"/>
                </a:solidFill>
              </a:rPr>
              <a:t>amtlichen Vermessung</a:t>
            </a:r>
            <a:r>
              <a:rPr lang="de-DE" sz="2400" dirty="0"/>
              <a:t>, d.h. Grundstücksfläche,</a:t>
            </a:r>
            <a:br>
              <a:rPr lang="de-DE" sz="2400" dirty="0"/>
            </a:br>
            <a:r>
              <a:rPr lang="de-DE" sz="2400" dirty="0"/>
              <a:t>      die Grundfläche der Gebäude sowie die Bodenbedeckungsarten (</a:t>
            </a:r>
            <a:r>
              <a:rPr lang="de-DE" sz="2400" dirty="0" err="1"/>
              <a:t>Strasse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      Weg, Garten, etc.).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dirty="0" err="1"/>
              <a:t>Schliesslich</a:t>
            </a:r>
            <a:r>
              <a:rPr lang="de-DE" sz="2400" dirty="0"/>
              <a:t> erfolgt die Auflistung aller </a:t>
            </a:r>
            <a:r>
              <a:rPr lang="de-DE" sz="2400" b="1" dirty="0">
                <a:solidFill>
                  <a:srgbClr val="7030A0"/>
                </a:solidFill>
              </a:rPr>
              <a:t>Anmerkungen</a:t>
            </a:r>
            <a:r>
              <a:rPr lang="de-DE" sz="2400" dirty="0"/>
              <a:t> und </a:t>
            </a:r>
            <a:r>
              <a:rPr lang="de-DE" sz="2400" b="1" dirty="0">
                <a:solidFill>
                  <a:srgbClr val="7030A0"/>
                </a:solidFill>
              </a:rPr>
              <a:t>Dienstbarkeiten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/>
              <a:t>      Diese können üblich sein (z.B. Durchleitungsrechte), aber auch von</a:t>
            </a:r>
            <a:br>
              <a:rPr lang="de-DE" sz="2400" dirty="0"/>
            </a:br>
            <a:r>
              <a:rPr lang="de-DE" sz="2400" dirty="0"/>
              <a:t>      einschneidender Bedeutung sein (Baubeschränkungen, Wohnrechte, etc.).	</a:t>
            </a:r>
          </a:p>
        </p:txBody>
      </p:sp>
    </p:spTree>
    <p:extLst>
      <p:ext uri="{BB962C8B-B14F-4D97-AF65-F5344CB8AC3E}">
        <p14:creationId xmlns:p14="http://schemas.microsoft.com/office/powerpoint/2010/main" val="348159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Einzelne Punkte des Kaufvertrages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Kaufpreistilgung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Kaufpreiszahlung wird üblicherweise durch ein </a:t>
            </a:r>
            <a:r>
              <a:rPr lang="de-DE" sz="2400" b="1" dirty="0">
                <a:solidFill>
                  <a:srgbClr val="7030A0"/>
                </a:solidFill>
              </a:rPr>
              <a:t>„unwiderrufliches</a:t>
            </a:r>
            <a:br>
              <a:rPr lang="de-DE" sz="2400" b="1" dirty="0">
                <a:solidFill>
                  <a:srgbClr val="7030A0"/>
                </a:solidFill>
              </a:rPr>
            </a:br>
            <a:r>
              <a:rPr lang="de-DE" sz="2400" b="1" dirty="0">
                <a:solidFill>
                  <a:srgbClr val="7030A0"/>
                </a:solidFill>
              </a:rPr>
              <a:t>       Zahlungsversprechen“</a:t>
            </a:r>
            <a:r>
              <a:rPr lang="de-DE" sz="2400" dirty="0"/>
              <a:t> einer Bank garantiert. Darin sind die zu leistenden</a:t>
            </a:r>
            <a:br>
              <a:rPr lang="de-DE" sz="2400" dirty="0"/>
            </a:br>
            <a:r>
              <a:rPr lang="de-DE" sz="2400" dirty="0"/>
              <a:t>       Zahlungen einzeln aufgelistet.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Bank des Käufers löst durch eine entsprechende Zahlung</a:t>
            </a:r>
            <a:br>
              <a:rPr lang="de-DE" sz="2400" dirty="0"/>
            </a:br>
            <a:r>
              <a:rPr lang="de-DE" sz="2400" dirty="0"/>
              <a:t>       die Hypothek des Verkäufers ab und kann durch die Übergabe</a:t>
            </a:r>
            <a:br>
              <a:rPr lang="de-DE" sz="2400" dirty="0"/>
            </a:br>
            <a:r>
              <a:rPr lang="de-DE" sz="2400" dirty="0"/>
              <a:t>       des Schuldbriefes eine Hypothek für den Käufer errichten.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Der provisorisch berechnete Betrag der Grundstückgewinnsteuer wird</a:t>
            </a:r>
            <a:br>
              <a:rPr lang="de-DE" sz="2400" dirty="0"/>
            </a:br>
            <a:r>
              <a:rPr lang="de-DE" sz="2400" dirty="0"/>
              <a:t>      an das Steueramt der Gemeinde zur </a:t>
            </a:r>
            <a:r>
              <a:rPr lang="de-DE" sz="2400" b="1" dirty="0">
                <a:solidFill>
                  <a:srgbClr val="7030A0"/>
                </a:solidFill>
              </a:rPr>
              <a:t>Sicherstellung</a:t>
            </a:r>
            <a:r>
              <a:rPr lang="de-DE" sz="2400" dirty="0"/>
              <a:t> dieser Steuer überwiesen.	</a:t>
            </a:r>
          </a:p>
        </p:txBody>
      </p:sp>
    </p:spTree>
    <p:extLst>
      <p:ext uri="{BB962C8B-B14F-4D97-AF65-F5344CB8AC3E}">
        <p14:creationId xmlns:p14="http://schemas.microsoft.com/office/powerpoint/2010/main" val="110200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Einzelne Punkte des Kaufvertrages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Rechts- und Sachgewährleistung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In Kaufverträgen zu bestehenden Objekten wird die</a:t>
            </a:r>
            <a:br>
              <a:rPr lang="de-DE" sz="2400" b="1" dirty="0">
                <a:solidFill>
                  <a:srgbClr val="7030A0"/>
                </a:solidFill>
              </a:rPr>
            </a:br>
            <a:r>
              <a:rPr lang="de-DE" sz="2400" b="1" dirty="0">
                <a:solidFill>
                  <a:srgbClr val="7030A0"/>
                </a:solidFill>
              </a:rPr>
              <a:t>      Rechts- und Sachgewährleistungen</a:t>
            </a:r>
            <a:r>
              <a:rPr lang="de-DE" sz="2400" dirty="0"/>
              <a:t> wegbedungen.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Das bedeutet, dass der Käufer das Haus oder die Wohnung</a:t>
            </a:r>
            <a:br>
              <a:rPr lang="de-DE" sz="2400" dirty="0"/>
            </a:br>
            <a:r>
              <a:rPr lang="de-DE" sz="2400" dirty="0"/>
              <a:t>       in dem ihm bekannten Zustand übernimmt.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Der Verkäufer haftet nicht für Mängel, die zum Zeitpunkt</a:t>
            </a:r>
            <a:br>
              <a:rPr lang="de-DE" sz="2400" dirty="0"/>
            </a:br>
            <a:r>
              <a:rPr lang="de-DE" sz="2400" dirty="0"/>
              <a:t>      des Verkaufs bestehen.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Ausgenommen sind Mängel, die der Verkäufer absichtlich oder</a:t>
            </a:r>
            <a:br>
              <a:rPr lang="de-DE" sz="2400" dirty="0"/>
            </a:br>
            <a:r>
              <a:rPr lang="de-DE" sz="2400" dirty="0"/>
              <a:t>      grobfahrlässig verschwiegen hat.	</a:t>
            </a:r>
          </a:p>
        </p:txBody>
      </p:sp>
    </p:spTree>
    <p:extLst>
      <p:ext uri="{BB962C8B-B14F-4D97-AF65-F5344CB8AC3E}">
        <p14:creationId xmlns:p14="http://schemas.microsoft.com/office/powerpoint/2010/main" val="368500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Einzelne Punkte des Kaufvertrages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Nebenkosten / Gebühren / Versicherungen / Elektroinstallation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Der Kaufvertrag enthält den Hinweis, dass die Parteien über</a:t>
            </a:r>
            <a:br>
              <a:rPr lang="de-DE" sz="2400" dirty="0"/>
            </a:br>
            <a:r>
              <a:rPr lang="de-DE" sz="2400" dirty="0"/>
              <a:t>      die </a:t>
            </a:r>
            <a:r>
              <a:rPr lang="de-DE" sz="2400" b="1" dirty="0">
                <a:solidFill>
                  <a:srgbClr val="7030A0"/>
                </a:solidFill>
              </a:rPr>
              <a:t>Nebenkosten</a:t>
            </a:r>
            <a:r>
              <a:rPr lang="de-DE" sz="2400" dirty="0"/>
              <a:t> (Energievorrat, Wasser/Abwasser, etc.) separat abrechnen.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</a:t>
            </a:r>
            <a:r>
              <a:rPr lang="de-DE" sz="2400" b="1" dirty="0">
                <a:solidFill>
                  <a:srgbClr val="7030A0"/>
                </a:solidFill>
              </a:rPr>
              <a:t>Gebühren</a:t>
            </a:r>
            <a:r>
              <a:rPr lang="de-DE" sz="2400" dirty="0"/>
              <a:t> des Notariats werden üblicherweise hälftig geteilt.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</a:t>
            </a:r>
            <a:r>
              <a:rPr lang="de-DE" sz="2400" b="1" dirty="0">
                <a:solidFill>
                  <a:srgbClr val="7030A0"/>
                </a:solidFill>
              </a:rPr>
              <a:t>Versicherungen</a:t>
            </a:r>
            <a:r>
              <a:rPr lang="de-DE" sz="2400" dirty="0"/>
              <a:t> gehen auf den Verkäufer über, doch hat er 30 Tage Zeit</a:t>
            </a:r>
            <a:br>
              <a:rPr lang="de-DE" sz="2400" dirty="0"/>
            </a:br>
            <a:r>
              <a:rPr lang="de-DE" sz="2400" dirty="0"/>
              <a:t>      diese zu kündigen.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Der Verkäufer muss die Elektroinstallationen überprüfen lassen</a:t>
            </a:r>
            <a:br>
              <a:rPr lang="de-DE" sz="2400" dirty="0"/>
            </a:br>
            <a:r>
              <a:rPr lang="de-DE" sz="2400" dirty="0"/>
              <a:t>      und dem Käufer einen </a:t>
            </a:r>
            <a:r>
              <a:rPr lang="de-DE" sz="2400" b="1" dirty="0">
                <a:solidFill>
                  <a:srgbClr val="7030A0"/>
                </a:solidFill>
              </a:rPr>
              <a:t>Sicherheitsnachweis</a:t>
            </a:r>
            <a:r>
              <a:rPr lang="de-DE" sz="2400" dirty="0"/>
              <a:t> übergeben.	</a:t>
            </a:r>
          </a:p>
        </p:txBody>
      </p:sp>
    </p:spTree>
    <p:extLst>
      <p:ext uri="{BB962C8B-B14F-4D97-AF65-F5344CB8AC3E}">
        <p14:creationId xmlns:p14="http://schemas.microsoft.com/office/powerpoint/2010/main" val="152421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Grundlagen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Grundstückgewinnsteuer ist eine kantonal geregelte Steuer, die</a:t>
            </a:r>
            <a:br>
              <a:rPr lang="de-DE" sz="2400" dirty="0"/>
            </a:br>
            <a:r>
              <a:rPr lang="de-DE" sz="2400" dirty="0"/>
              <a:t>      auf dem Gewinn, der beim Verkauf einer Immobilie erzielt wird, von</a:t>
            </a:r>
            <a:br>
              <a:rPr lang="de-DE" sz="2400" dirty="0"/>
            </a:br>
            <a:r>
              <a:rPr lang="de-DE" sz="2400" dirty="0"/>
              <a:t>      der </a:t>
            </a:r>
            <a:r>
              <a:rPr lang="de-DE" sz="2400" b="1" dirty="0">
                <a:solidFill>
                  <a:srgbClr val="7030A0"/>
                </a:solidFill>
              </a:rPr>
              <a:t>Gemeinde</a:t>
            </a:r>
            <a:r>
              <a:rPr lang="de-DE" sz="2400" dirty="0"/>
              <a:t> erhoben wird.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b="1" dirty="0">
                <a:solidFill>
                  <a:srgbClr val="7030A0"/>
                </a:solidFill>
              </a:rPr>
              <a:t>Steuerpflichtig</a:t>
            </a:r>
            <a:r>
              <a:rPr lang="de-DE" sz="2400" dirty="0"/>
              <a:t> ist der Verkäufer.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Gemeinde soll durch die Grundstückgewinnsteuer am Wertzuwachs</a:t>
            </a:r>
            <a:br>
              <a:rPr lang="de-DE" sz="2400" dirty="0"/>
            </a:br>
            <a:r>
              <a:rPr lang="de-DE" sz="2400" dirty="0"/>
              <a:t>       von Grundstücken partizipieren, da sie durch ihre Investitionen</a:t>
            </a:r>
            <a:br>
              <a:rPr lang="de-DE" sz="2400" dirty="0"/>
            </a:br>
            <a:r>
              <a:rPr lang="de-DE" sz="2400" dirty="0"/>
              <a:t>      z.B. in die Infrastruktur ihren Beitrag dazu geleistet hat.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Geregelt ist die Grundstückgewinnsteuer in § 216 ff. des Steuergesetzes</a:t>
            </a:r>
            <a:br>
              <a:rPr lang="de-DE" sz="2400" dirty="0"/>
            </a:br>
            <a:r>
              <a:rPr lang="de-DE" sz="2400" dirty="0"/>
              <a:t>      des Kantons Zürich.	</a:t>
            </a:r>
          </a:p>
        </p:txBody>
      </p:sp>
    </p:spTree>
    <p:extLst>
      <p:ext uri="{BB962C8B-B14F-4D97-AF65-F5344CB8AC3E}">
        <p14:creationId xmlns:p14="http://schemas.microsoft.com/office/powerpoint/2010/main" val="53606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Themen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	Makler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	Verkaufspreis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	Vermarktung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>
                <a:latin typeface="Webdings" panose="05030102010509060703" pitchFamily="18" charset="2"/>
              </a:rPr>
              <a:t> </a:t>
            </a:r>
            <a:r>
              <a:rPr lang="de-DE" sz="2400" dirty="0"/>
              <a:t>	Verträge</a:t>
            </a:r>
          </a:p>
          <a:p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>
                <a:latin typeface="Webdings" panose="05030102010509060703" pitchFamily="18" charset="2"/>
              </a:rPr>
              <a:t> </a:t>
            </a:r>
            <a:r>
              <a:rPr lang="de-DE" sz="2400" dirty="0"/>
              <a:t>	Grundstückgewinnsteuer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42653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Berechnung I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Der Gewinn ist die </a:t>
            </a:r>
            <a:r>
              <a:rPr lang="de-DE" sz="2400" b="1" dirty="0">
                <a:solidFill>
                  <a:srgbClr val="7030A0"/>
                </a:solidFill>
              </a:rPr>
              <a:t>Differenz</a:t>
            </a:r>
            <a:r>
              <a:rPr lang="de-DE" sz="2400" dirty="0"/>
              <a:t> zwischen den Anlagekosten</a:t>
            </a:r>
            <a:br>
              <a:rPr lang="de-DE" sz="2400" dirty="0"/>
            </a:br>
            <a:r>
              <a:rPr lang="de-DE" sz="2400" dirty="0"/>
              <a:t>       und dem Verkaufspreis.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</a:t>
            </a:r>
            <a:r>
              <a:rPr lang="de-DE" sz="2400" b="1" dirty="0">
                <a:solidFill>
                  <a:srgbClr val="7030A0"/>
                </a:solidFill>
              </a:rPr>
              <a:t>Anlagekosten</a:t>
            </a:r>
            <a:r>
              <a:rPr lang="de-DE" sz="2400" dirty="0"/>
              <a:t> entsprechen dem ursprünglichen Kaufpreis oder – falls</a:t>
            </a:r>
            <a:br>
              <a:rPr lang="de-DE" sz="2400" dirty="0"/>
            </a:br>
            <a:r>
              <a:rPr lang="de-DE" sz="2400" dirty="0"/>
              <a:t>      die Immobilie länger im Eigentum des Verkäufers ist – dem Verkehrswert</a:t>
            </a:r>
            <a:br>
              <a:rPr lang="de-DE" sz="2400" dirty="0"/>
            </a:br>
            <a:r>
              <a:rPr lang="de-DE" sz="2400" dirty="0"/>
              <a:t>       vor 20 Jahren.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Vom Gewinn in Abzug gebracht werden können </a:t>
            </a:r>
            <a:r>
              <a:rPr lang="de-DE" sz="2400" b="1" dirty="0">
                <a:solidFill>
                  <a:srgbClr val="7030A0"/>
                </a:solidFill>
              </a:rPr>
              <a:t>wertvermehrende</a:t>
            </a:r>
            <a:br>
              <a:rPr lang="de-DE" sz="2400" b="1" dirty="0">
                <a:solidFill>
                  <a:srgbClr val="7030A0"/>
                </a:solidFill>
              </a:rPr>
            </a:br>
            <a:r>
              <a:rPr lang="de-DE" sz="2400" b="1" dirty="0">
                <a:solidFill>
                  <a:srgbClr val="7030A0"/>
                </a:solidFill>
              </a:rPr>
              <a:t>      Investitionen</a:t>
            </a:r>
            <a:r>
              <a:rPr lang="de-DE" sz="2400" dirty="0"/>
              <a:t> der letzten 20 Jahre, Gebühren des Notariats, Maklerhonorar,</a:t>
            </a:r>
            <a:br>
              <a:rPr lang="de-DE" sz="2400" dirty="0"/>
            </a:br>
            <a:r>
              <a:rPr lang="de-DE" sz="2400" dirty="0"/>
              <a:t>      Vorfälligkeitsentschädigung bei vorzeitiger Ablösung einer Hypothek, etc.	</a:t>
            </a:r>
          </a:p>
        </p:txBody>
      </p:sp>
    </p:spTree>
    <p:extLst>
      <p:ext uri="{BB962C8B-B14F-4D97-AF65-F5344CB8AC3E}">
        <p14:creationId xmlns:p14="http://schemas.microsoft.com/office/powerpoint/2010/main" val="278100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schematische Darstellung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8599FC-BBD7-4896-9AEA-D8F662D59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29" y="1230414"/>
            <a:ext cx="3255856" cy="52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Berechnung II</a:t>
            </a:r>
            <a:endParaRPr lang="de-DE" sz="2400" dirty="0"/>
          </a:p>
          <a:p>
            <a:pPr>
              <a:spcAft>
                <a:spcPts val="24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Grundstückgewinnsteuer beträgt: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>
              <a:spcAft>
                <a:spcPts val="1200"/>
              </a:spcAft>
            </a:pPr>
            <a:br>
              <a:rPr lang="de-DE" sz="2400" dirty="0"/>
            </a:b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Der Steuersatz wird erhöht, wenn der Verkauf innerhalb</a:t>
            </a:r>
            <a:br>
              <a:rPr lang="de-DE" sz="2400" dirty="0"/>
            </a:br>
            <a:r>
              <a:rPr lang="de-DE" sz="2400" dirty="0"/>
              <a:t>       von zwei Jahren erfolgt: um 50 % im ersten Jahr und um</a:t>
            </a:r>
            <a:br>
              <a:rPr lang="de-DE" sz="2400" dirty="0"/>
            </a:br>
            <a:r>
              <a:rPr lang="de-DE" sz="2400" dirty="0"/>
              <a:t>       25 Prozent im zweiten Jahr.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1514CB-F865-4F0E-B47B-9EDDB27E5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1" y="2685591"/>
            <a:ext cx="3834608" cy="20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Berechnung III</a:t>
            </a:r>
            <a:endParaRPr lang="de-DE" sz="2400" dirty="0"/>
          </a:p>
          <a:p>
            <a:pPr>
              <a:spcAft>
                <a:spcPts val="24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Der Steuersatz wird ab einer </a:t>
            </a:r>
            <a:r>
              <a:rPr lang="de-DE" sz="2400" dirty="0" err="1"/>
              <a:t>Besitzesdauer</a:t>
            </a:r>
            <a:r>
              <a:rPr lang="de-DE" sz="2400" dirty="0"/>
              <a:t> von 5 Jahre reduziert: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>
              <a:spcAft>
                <a:spcPts val="1200"/>
              </a:spcAft>
            </a:pPr>
            <a:br>
              <a:rPr lang="de-DE" sz="2400" dirty="0"/>
            </a:b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A110EB-B295-40FD-B575-3540B7BEB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72" y="2721003"/>
            <a:ext cx="2387204" cy="34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Sicherstellung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Für die Grundstückgewinnsteuer besteht ein </a:t>
            </a:r>
            <a:r>
              <a:rPr lang="de-DE" sz="2400" b="1" dirty="0">
                <a:solidFill>
                  <a:srgbClr val="7030A0"/>
                </a:solidFill>
              </a:rPr>
              <a:t>gesetzliches Pfandrecht</a:t>
            </a:r>
            <a:br>
              <a:rPr lang="de-DE" sz="2400" dirty="0"/>
            </a:br>
            <a:r>
              <a:rPr lang="de-DE" sz="2400" dirty="0"/>
              <a:t>       zugunsten der Gemeinde (§ 240 des Steuergesetzes des Kantons Zürich).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Damit haftet das Grundstück (und folglich der Käufer), falls der Verkäufer</a:t>
            </a:r>
            <a:br>
              <a:rPr lang="de-DE" sz="2400" dirty="0"/>
            </a:br>
            <a:r>
              <a:rPr lang="de-DE" sz="2400" dirty="0"/>
              <a:t>      die Grundstückgewinnsteuer nicht bezahlt.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Deshalb bezahlt der Verkäufer die vom Steueramt provisorisch</a:t>
            </a:r>
            <a:br>
              <a:rPr lang="de-DE" sz="2400" dirty="0"/>
            </a:br>
            <a:r>
              <a:rPr lang="de-DE" sz="2400" dirty="0"/>
              <a:t>      berechnete Grundstückgewinnsteuer in Abzug vom Kaufpreis statt</a:t>
            </a:r>
            <a:br>
              <a:rPr lang="de-DE" sz="2400" dirty="0"/>
            </a:br>
            <a:r>
              <a:rPr lang="de-DE" sz="2400" dirty="0"/>
              <a:t>      an den Verkäufer an die Gemeinde. Damit ist die </a:t>
            </a:r>
            <a:r>
              <a:rPr lang="de-DE" sz="2400" b="1" dirty="0">
                <a:solidFill>
                  <a:srgbClr val="7030A0"/>
                </a:solidFill>
              </a:rPr>
              <a:t>Steuer sichergestellt</a:t>
            </a:r>
            <a:br>
              <a:rPr lang="de-DE" sz="2400" dirty="0"/>
            </a:br>
            <a:r>
              <a:rPr lang="de-DE" sz="2400" dirty="0"/>
              <a:t>      und das Risiko des Käufers eliminiert.	</a:t>
            </a:r>
          </a:p>
        </p:txBody>
      </p:sp>
    </p:spTree>
    <p:extLst>
      <p:ext uri="{BB962C8B-B14F-4D97-AF65-F5344CB8AC3E}">
        <p14:creationId xmlns:p14="http://schemas.microsoft.com/office/powerpoint/2010/main" val="241191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dirty="0"/>
              <a:t>Grundstückgewinnsteuer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Steuererklärung / Aufschub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Innerhalb von 30 Tagen nach der Eigentumsübertragung muss</a:t>
            </a:r>
            <a:br>
              <a:rPr lang="de-DE" sz="2400" dirty="0"/>
            </a:br>
            <a:r>
              <a:rPr lang="de-DE" sz="2400" dirty="0"/>
              <a:t>      die Steuererklärung für die Grundstückgewinnsteuer eingereicht werden.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Abzüge wie </a:t>
            </a:r>
            <a:r>
              <a:rPr lang="de-DE" sz="2400" b="1" dirty="0">
                <a:solidFill>
                  <a:srgbClr val="7030A0"/>
                </a:solidFill>
              </a:rPr>
              <a:t>wertvermehrende Investitionen </a:t>
            </a:r>
            <a:r>
              <a:rPr lang="de-DE" sz="2400" dirty="0"/>
              <a:t>müssen belegt werden.</a:t>
            </a:r>
            <a:endParaRPr lang="de-DE" sz="2400" b="1" dirty="0">
              <a:latin typeface="Webdings" panose="05030102010509060703" pitchFamily="18" charset="2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Der Verkäufer kann die Bezahlung der Grundstückgewinnsteuer </a:t>
            </a:r>
            <a:r>
              <a:rPr lang="de-DE" sz="2400" b="1" dirty="0">
                <a:solidFill>
                  <a:srgbClr val="7030A0"/>
                </a:solidFill>
              </a:rPr>
              <a:t>aufschieben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       wenn er innerhalb von zwei Jahren ein ebenfalls</a:t>
            </a:r>
            <a:br>
              <a:rPr lang="de-DE" sz="2400" dirty="0"/>
            </a:br>
            <a:r>
              <a:rPr lang="de-DE" sz="2400" dirty="0"/>
              <a:t>       selbstgenutztes Ersatzobjekt kauft.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Die aufgeschobene Grundstückgewinnsteuer wird beim Verkauf</a:t>
            </a:r>
            <a:br>
              <a:rPr lang="de-DE" sz="2400" dirty="0"/>
            </a:br>
            <a:r>
              <a:rPr lang="de-DE" sz="2400" dirty="0"/>
              <a:t>      des Ersatzobjektes fällig.</a:t>
            </a:r>
          </a:p>
        </p:txBody>
      </p:sp>
    </p:spTree>
    <p:extLst>
      <p:ext uri="{BB962C8B-B14F-4D97-AF65-F5344CB8AC3E}">
        <p14:creationId xmlns:p14="http://schemas.microsoft.com/office/powerpoint/2010/main" val="151840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Makler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gesetzliche Bestimmungen in </a:t>
            </a:r>
            <a:r>
              <a:rPr lang="de-DE" sz="2400" b="1" dirty="0">
                <a:solidFill>
                  <a:srgbClr val="7030A0"/>
                </a:solidFill>
              </a:rPr>
              <a:t>Art. 412 ff. OR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Ein Makler </a:t>
            </a:r>
            <a:r>
              <a:rPr lang="de-DE" sz="2400" b="1" dirty="0">
                <a:solidFill>
                  <a:srgbClr val="7030A0"/>
                </a:solidFill>
              </a:rPr>
              <a:t>vermittelt</a:t>
            </a:r>
            <a:r>
              <a:rPr lang="de-DE" sz="2400" dirty="0"/>
              <a:t> </a:t>
            </a:r>
            <a:r>
              <a:rPr lang="de-DE" sz="2400" dirty="0" err="1"/>
              <a:t>gewerbsmässig</a:t>
            </a:r>
            <a:r>
              <a:rPr lang="de-DE" sz="2400" dirty="0"/>
              <a:t> gegen eine Provision Verträge zwischen</a:t>
            </a:r>
            <a:br>
              <a:rPr lang="de-DE" sz="2400" dirty="0"/>
            </a:br>
            <a:r>
              <a:rPr lang="de-DE" sz="2400" dirty="0"/>
              <a:t>       Käufer und Verkäufer, ohne selbst Partei des Vertrages zu sein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neben dem Immobilienmakler gibt es auch Makler für Versicherungen,</a:t>
            </a:r>
            <a:br>
              <a:rPr lang="de-DE" sz="2400" dirty="0"/>
            </a:br>
            <a:r>
              <a:rPr lang="de-DE" sz="2400" dirty="0"/>
              <a:t>       Finanzen oder Hypotheken</a:t>
            </a:r>
          </a:p>
          <a:p>
            <a:pPr>
              <a:spcAft>
                <a:spcPts val="6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anerkannte Makler sind organisiert und Mitglied im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Schweizerischen Verband der Immobilienwirtschaft </a:t>
            </a:r>
            <a:r>
              <a:rPr lang="de-DE" sz="2400" b="1" dirty="0">
                <a:solidFill>
                  <a:srgbClr val="7030A0"/>
                </a:solidFill>
              </a:rPr>
              <a:t>SVIT</a:t>
            </a:r>
            <a:r>
              <a:rPr lang="de-DE" sz="2400" dirty="0"/>
              <a:t> und dort in der</a:t>
            </a:r>
            <a:br>
              <a:rPr lang="de-DE" sz="2400" dirty="0"/>
            </a:br>
            <a:r>
              <a:rPr lang="de-DE" sz="2400" dirty="0"/>
              <a:t> 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Schweizerischen Maklerkammer </a:t>
            </a:r>
            <a:r>
              <a:rPr lang="de-DE" sz="2400" b="1" dirty="0">
                <a:solidFill>
                  <a:srgbClr val="7030A0"/>
                </a:solidFill>
              </a:rPr>
              <a:t>SMK</a:t>
            </a:r>
          </a:p>
        </p:txBody>
      </p:sp>
    </p:spTree>
    <p:extLst>
      <p:ext uri="{BB962C8B-B14F-4D97-AF65-F5344CB8AC3E}">
        <p14:creationId xmlns:p14="http://schemas.microsoft.com/office/powerpoint/2010/main" val="360862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Immobilienmakler in der Schweiz 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In der Schweiz gibt es rund 4‘000 Immobilienmakler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viele kleine Makler und Immobilientreuhandbüros mit</a:t>
            </a:r>
            <a:br>
              <a:rPr lang="de-DE" sz="2400" dirty="0"/>
            </a:br>
            <a:r>
              <a:rPr lang="de-DE" sz="2400" dirty="0"/>
              <a:t>      </a:t>
            </a:r>
            <a:r>
              <a:rPr lang="de-DE" sz="2400" b="1" dirty="0">
                <a:solidFill>
                  <a:srgbClr val="7030A0"/>
                </a:solidFill>
              </a:rPr>
              <a:t>regionaler Verankerung </a:t>
            </a:r>
            <a:r>
              <a:rPr lang="de-DE" sz="2400" dirty="0"/>
              <a:t>und Marktkenntnissen sowie Netzwerk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wenige </a:t>
            </a:r>
            <a:r>
              <a:rPr lang="de-DE" sz="2400" dirty="0" err="1"/>
              <a:t>grosse</a:t>
            </a:r>
            <a:r>
              <a:rPr lang="de-DE" sz="2400" dirty="0"/>
              <a:t>, in der ganzen Deutschschweiz tätige Makler</a:t>
            </a:r>
            <a:br>
              <a:rPr lang="de-DE" sz="2400" dirty="0"/>
            </a:br>
            <a:r>
              <a:rPr lang="de-DE" sz="2400" dirty="0"/>
              <a:t>      wie Walde (10 Standorte) oder </a:t>
            </a:r>
            <a:r>
              <a:rPr lang="de-DE" sz="2400" dirty="0" err="1"/>
              <a:t>Ginesta</a:t>
            </a:r>
            <a:r>
              <a:rPr lang="de-DE" sz="2400" dirty="0"/>
              <a:t> (9 Standorte)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Franchise-Makler</a:t>
            </a:r>
            <a:r>
              <a:rPr lang="de-DE" sz="2400" dirty="0"/>
              <a:t> wie </a:t>
            </a:r>
            <a:r>
              <a:rPr lang="de-DE" sz="2400" dirty="0" err="1"/>
              <a:t>Remax</a:t>
            </a:r>
            <a:r>
              <a:rPr lang="de-DE" sz="2400" dirty="0"/>
              <a:t>, Engel &amp; Völkers, etc.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Online</a:t>
            </a:r>
            <a:r>
              <a:rPr lang="de-DE" sz="2400" dirty="0"/>
              <a:t>-/</a:t>
            </a:r>
            <a:r>
              <a:rPr lang="de-DE" sz="2400" dirty="0" err="1"/>
              <a:t>Proptech</a:t>
            </a:r>
            <a:r>
              <a:rPr lang="de-DE" sz="2400" dirty="0"/>
              <a:t>-Makler wie </a:t>
            </a:r>
            <a:r>
              <a:rPr lang="de-DE" sz="2400" dirty="0" err="1"/>
              <a:t>Neho</a:t>
            </a:r>
            <a:r>
              <a:rPr lang="de-DE" sz="2400" dirty="0"/>
              <a:t> oder </a:t>
            </a:r>
            <a:r>
              <a:rPr lang="de-DE" sz="2400" dirty="0" err="1"/>
              <a:t>Properti</a:t>
            </a: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52A305-E925-4EDC-9A5C-22A639F7B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86" y="1408817"/>
            <a:ext cx="1249462" cy="9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Maklervertrag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Exklusivmandat</a:t>
            </a:r>
            <a:r>
              <a:rPr lang="de-DE" sz="2400" dirty="0"/>
              <a:t>, d.h. es wird nur ein Makler beauftragt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feste Vertragsdauer</a:t>
            </a:r>
            <a:r>
              <a:rPr lang="de-DE" sz="2400" dirty="0"/>
              <a:t>, allenfalls mit stillschweigender Verlängerung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Kündigungsmöglichkeiten</a:t>
            </a:r>
            <a:r>
              <a:rPr lang="de-DE" sz="2400" dirty="0"/>
              <a:t> nach Ablauf der festen Vertragsdauer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Pflichten</a:t>
            </a:r>
            <a:r>
              <a:rPr lang="de-DE" sz="2400" dirty="0"/>
              <a:t> des Maklers wie z.B. Reporting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Provision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Aufwandentschädigung</a:t>
            </a:r>
            <a:r>
              <a:rPr lang="de-DE" sz="2400" dirty="0"/>
              <a:t> (</a:t>
            </a:r>
            <a:r>
              <a:rPr lang="de-DE" sz="2400" dirty="0" err="1"/>
              <a:t>Inseratkosten</a:t>
            </a:r>
            <a:r>
              <a:rPr lang="de-DE" sz="2400" dirty="0"/>
              <a:t>, Verkaufsdokumentation)</a:t>
            </a:r>
          </a:p>
        </p:txBody>
      </p:sp>
    </p:spTree>
    <p:extLst>
      <p:ext uri="{BB962C8B-B14F-4D97-AF65-F5344CB8AC3E}">
        <p14:creationId xmlns:p14="http://schemas.microsoft.com/office/powerpoint/2010/main" val="323518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Dienstleistungen des Immobilienmaklers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Marktwertschätzung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Verkaufsdokumentation</a:t>
            </a:r>
            <a:r>
              <a:rPr lang="de-DE" sz="2400" dirty="0"/>
              <a:t> (Fotos, Texte, Grundrisse, Dokumente, etc.)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Vermarktung</a:t>
            </a:r>
            <a:r>
              <a:rPr lang="de-DE" sz="2400" dirty="0"/>
              <a:t> (online auf Immobilien-Plattformen und </a:t>
            </a:r>
            <a:r>
              <a:rPr lang="de-DE" sz="2400" dirty="0" err="1"/>
              <a:t>Social</a:t>
            </a:r>
            <a:r>
              <a:rPr lang="de-DE" sz="2400" dirty="0"/>
              <a:t> Media)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Besichtigungen</a:t>
            </a:r>
            <a:r>
              <a:rPr lang="de-DE" sz="2400" dirty="0"/>
              <a:t> und </a:t>
            </a:r>
            <a:r>
              <a:rPr lang="de-DE" sz="2400" b="1" dirty="0">
                <a:solidFill>
                  <a:srgbClr val="7030A0"/>
                </a:solidFill>
              </a:rPr>
              <a:t>Verhandlungen</a:t>
            </a:r>
            <a:r>
              <a:rPr lang="de-DE" sz="2400" dirty="0"/>
              <a:t> mit Kaufinteressenten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Kaufabwicklung</a:t>
            </a:r>
            <a:r>
              <a:rPr lang="de-DE" sz="2400" dirty="0"/>
              <a:t> mit dem Notariat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b="1" dirty="0">
                <a:solidFill>
                  <a:srgbClr val="7030A0"/>
                </a:solidFill>
              </a:rPr>
              <a:t>Dokumentation</a:t>
            </a:r>
            <a:r>
              <a:rPr lang="de-DE" sz="2400" dirty="0"/>
              <a:t> des Verkaufsprozesses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Steuererklärung für die </a:t>
            </a:r>
            <a:r>
              <a:rPr lang="de-DE" sz="2400" b="1" dirty="0">
                <a:solidFill>
                  <a:srgbClr val="7030A0"/>
                </a:solidFill>
              </a:rPr>
              <a:t>Grundstückgewinnsteuer</a:t>
            </a:r>
          </a:p>
        </p:txBody>
      </p:sp>
    </p:spTree>
    <p:extLst>
      <p:ext uri="{BB962C8B-B14F-4D97-AF65-F5344CB8AC3E}">
        <p14:creationId xmlns:p14="http://schemas.microsoft.com/office/powerpoint/2010/main" val="102557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Marktwertschätzung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Heute machen Makler und Banken bei Einfamilienhäusern</a:t>
            </a:r>
            <a:br>
              <a:rPr lang="de-DE" sz="2400" dirty="0"/>
            </a:br>
            <a:r>
              <a:rPr lang="de-DE" sz="2400" dirty="0"/>
              <a:t>      und Eigentumswohnungen </a:t>
            </a:r>
            <a:r>
              <a:rPr lang="de-DE" sz="2400" b="1" dirty="0">
                <a:solidFill>
                  <a:srgbClr val="7030A0"/>
                </a:solidFill>
              </a:rPr>
              <a:t>hedonische Marktwertschätzungen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hedonische Marktwertschätzung ist ein </a:t>
            </a:r>
            <a:r>
              <a:rPr lang="de-DE" sz="2400" b="1" dirty="0">
                <a:solidFill>
                  <a:srgbClr val="7030A0"/>
                </a:solidFill>
              </a:rPr>
              <a:t>statistisches Verfahren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      das den Wert einer Immobilie anhand  ihrer individuellen Merkmale</a:t>
            </a:r>
            <a:br>
              <a:rPr lang="de-DE" sz="2400" dirty="0"/>
            </a:br>
            <a:r>
              <a:rPr lang="de-DE" sz="2400" dirty="0"/>
              <a:t>      und der Marktpreise vergleichbarer, bereits verkaufter Immobilien</a:t>
            </a:r>
            <a:br>
              <a:rPr lang="de-DE" sz="2400" dirty="0"/>
            </a:br>
            <a:r>
              <a:rPr lang="de-DE" sz="2400" dirty="0"/>
              <a:t>      ermittelt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Es gibt in der Schweiz mehrere </a:t>
            </a:r>
            <a:r>
              <a:rPr lang="de-DE" sz="2400" dirty="0" err="1"/>
              <a:t>grosse</a:t>
            </a:r>
            <a:r>
              <a:rPr lang="de-DE" sz="2400" dirty="0"/>
              <a:t> Anbieter von hedonischen</a:t>
            </a:r>
            <a:br>
              <a:rPr lang="de-DE" sz="2400" dirty="0"/>
            </a:br>
            <a:r>
              <a:rPr lang="de-DE" sz="2400" dirty="0"/>
              <a:t>      Marktwertschätzungen: Wüest Partner, Fahrländer Partner, IAZI,</a:t>
            </a:r>
            <a:br>
              <a:rPr lang="de-DE" sz="2400" dirty="0"/>
            </a:br>
            <a:r>
              <a:rPr lang="de-DE" sz="2400" dirty="0"/>
              <a:t>      Immosparrow, </a:t>
            </a:r>
            <a:r>
              <a:rPr lang="de-DE" sz="2400" dirty="0" err="1"/>
              <a:t>RealAdvisor</a:t>
            </a:r>
            <a:r>
              <a:rPr lang="de-DE" sz="24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04046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Verkaufsdokumentation</a:t>
            </a:r>
          </a:p>
          <a:p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Die Verkaufsdokumentation muss zwei Aufgaben erfüllen: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 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wichtigste </a:t>
            </a:r>
            <a:r>
              <a:rPr lang="de-DE" sz="2400" b="1" dirty="0">
                <a:solidFill>
                  <a:srgbClr val="7030A0"/>
                </a:solidFill>
              </a:rPr>
              <a:t>Informationen</a:t>
            </a:r>
            <a:r>
              <a:rPr lang="de-DE" sz="2400" dirty="0"/>
              <a:t> für den Kaufinteressenten, insbesondere</a:t>
            </a:r>
            <a:br>
              <a:rPr lang="de-DE" sz="2400" dirty="0"/>
            </a:br>
            <a:r>
              <a:rPr lang="de-DE" sz="2400" dirty="0"/>
              <a:t>	        Fotos, Grundrisspläne, Gebäudedaten, Mikro- und Makrolage, etc.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b="1" dirty="0">
                <a:solidFill>
                  <a:srgbClr val="7030A0"/>
                </a:solidFill>
              </a:rPr>
              <a:t>Dokumente </a:t>
            </a:r>
            <a:r>
              <a:rPr lang="de-DE" sz="2400" dirty="0"/>
              <a:t>wie Grundbuchauszug, Gebäudeversicherung, etc.,</a:t>
            </a:r>
            <a:br>
              <a:rPr lang="de-DE" sz="2400" dirty="0"/>
            </a:br>
            <a:r>
              <a:rPr lang="de-DE" sz="2400" dirty="0"/>
              <a:t>	       damit die Bank des Kaufinteressenten eine Schätzung erstellen</a:t>
            </a:r>
            <a:br>
              <a:rPr lang="de-DE" sz="2400" dirty="0"/>
            </a:br>
            <a:r>
              <a:rPr lang="de-DE" sz="2400" dirty="0"/>
              <a:t>	       und Belehnung und Tragbarkeit überprüfen kann.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 </a:t>
            </a:r>
            <a:r>
              <a:rPr lang="de-DE" sz="2400" dirty="0"/>
              <a:t>Viele Makler arbeiten für die aufwendig gestalteten Verkaufsdokumentationen</a:t>
            </a:r>
            <a:br>
              <a:rPr lang="de-DE" sz="2400" dirty="0"/>
            </a:br>
            <a:r>
              <a:rPr lang="de-DE" sz="2400" dirty="0"/>
              <a:t>       heute mit professionellen Fotografen und Grafikern zusammen.</a:t>
            </a:r>
          </a:p>
        </p:txBody>
      </p:sp>
    </p:spTree>
    <p:extLst>
      <p:ext uri="{BB962C8B-B14F-4D97-AF65-F5344CB8AC3E}">
        <p14:creationId xmlns:p14="http://schemas.microsoft.com/office/powerpoint/2010/main" val="275906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B78D7E-6973-4722-82FF-9314E3B7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07" y="451854"/>
            <a:ext cx="8841259" cy="598701"/>
          </a:xfrm>
        </p:spPr>
        <p:txBody>
          <a:bodyPr>
            <a:normAutofit fontScale="90000"/>
          </a:bodyPr>
          <a:lstStyle/>
          <a:p>
            <a:r>
              <a:rPr lang="de-DE" dirty="0"/>
              <a:t>Kauf und Verkauf von Immobilien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800B35-506C-4553-B173-662007A3FBE2}"/>
              </a:ext>
            </a:extLst>
          </p:cNvPr>
          <p:cNvSpPr txBox="1"/>
          <p:nvPr/>
        </p:nvSpPr>
        <p:spPr>
          <a:xfrm>
            <a:off x="890807" y="6325402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2. Oktober 2025</a:t>
            </a:r>
            <a:endParaRPr lang="de-CH" sz="8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EFD10D4-86BD-4129-89EE-49DEF0ED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8" y="451854"/>
            <a:ext cx="1573759" cy="969403"/>
          </a:xfr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E8E2BA55-D57C-463C-9DBE-8B57CC68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4" y="6213777"/>
            <a:ext cx="1278924" cy="3270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652CB3-B1DC-4A12-B6B3-6784842ADFD6}"/>
              </a:ext>
            </a:extLst>
          </p:cNvPr>
          <p:cNvSpPr txBox="1"/>
          <p:nvPr/>
        </p:nvSpPr>
        <p:spPr>
          <a:xfrm>
            <a:off x="945294" y="1276865"/>
            <a:ext cx="104611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/>
              <a:t>Vermarktung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In der Schweiz gibt es drei </a:t>
            </a:r>
            <a:r>
              <a:rPr lang="de-DE" sz="2400" dirty="0" err="1"/>
              <a:t>grosse</a:t>
            </a:r>
            <a:r>
              <a:rPr lang="de-DE" sz="2400" dirty="0"/>
              <a:t> </a:t>
            </a:r>
            <a:r>
              <a:rPr lang="de-DE" sz="2400" b="1" dirty="0">
                <a:solidFill>
                  <a:srgbClr val="7030A0"/>
                </a:solidFill>
              </a:rPr>
              <a:t>Immobilien-Plattformen</a:t>
            </a:r>
            <a:r>
              <a:rPr lang="de-DE" sz="2400" dirty="0"/>
              <a:t>: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 H</a:t>
            </a:r>
            <a:r>
              <a:rPr lang="de-DE" sz="2400" dirty="0"/>
              <a:t> Homegate 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 H</a:t>
            </a:r>
            <a:r>
              <a:rPr lang="de-DE" sz="2400" dirty="0"/>
              <a:t> Immoscout24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	</a:t>
            </a: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 H</a:t>
            </a:r>
            <a:r>
              <a:rPr lang="de-DE" sz="2400" dirty="0"/>
              <a:t> Newhome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dirty="0" err="1"/>
              <a:t>Social</a:t>
            </a:r>
            <a:r>
              <a:rPr lang="de-DE" sz="2400" dirty="0"/>
              <a:t> Media (inklusive LinkedIn) dient primär der Präsenz des Maklers,</a:t>
            </a:r>
            <a:br>
              <a:rPr lang="de-DE" sz="2400" dirty="0"/>
            </a:br>
            <a:r>
              <a:rPr lang="de-DE" sz="2400" dirty="0"/>
              <a:t>      d.h. der Akquisition von neuen Mandaten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</a:t>
            </a:r>
            <a:r>
              <a:rPr lang="de-DE" sz="2400" dirty="0" err="1"/>
              <a:t>Comparis</a:t>
            </a:r>
            <a:r>
              <a:rPr lang="de-DE" sz="2400" dirty="0"/>
              <a:t> ist kein klassisches Immobilienportal, sondern sammelt die Inserate</a:t>
            </a:r>
            <a:br>
              <a:rPr lang="de-DE" sz="2400" dirty="0"/>
            </a:br>
            <a:r>
              <a:rPr lang="de-DE" sz="2400" dirty="0"/>
              <a:t>      der anderen Plattformen und vergleicht sie auf seiner Website.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7030A0"/>
                </a:solidFill>
                <a:latin typeface="Webdings" panose="05030102010509060703" pitchFamily="18" charset="2"/>
              </a:rPr>
              <a:t>H</a:t>
            </a:r>
            <a:r>
              <a:rPr lang="de-DE" sz="2400" dirty="0"/>
              <a:t>  An Newhome sind 500 Unternehmen aus der Immobilienbranche beteiligt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B0E440-5775-43CF-961B-EFDDFD5D5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17" y="2157928"/>
            <a:ext cx="2218830" cy="3770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046A54-622B-4708-AEC8-1260D25C5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07" y="2554229"/>
            <a:ext cx="2113162" cy="50744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EEEA2E2-4FD4-4AE8-BE88-5D7A040D8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48" y="3011850"/>
            <a:ext cx="2113163" cy="4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1876</Words>
  <Application>Microsoft Office PowerPoint</Application>
  <PresentationFormat>Breitbild</PresentationFormat>
  <Paragraphs>204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Webdings</vt:lpstr>
      <vt:lpstr>Office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  <vt:lpstr>Kauf und Verkauf von Immobilien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Cathrein</dc:creator>
  <cp:lastModifiedBy>Martin Cathrein</cp:lastModifiedBy>
  <cp:revision>56</cp:revision>
  <dcterms:created xsi:type="dcterms:W3CDTF">2025-09-24T09:24:43Z</dcterms:created>
  <dcterms:modified xsi:type="dcterms:W3CDTF">2025-10-01T12:02:18Z</dcterms:modified>
</cp:coreProperties>
</file>