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284" r:id="rId3"/>
    <p:sldId id="285" r:id="rId4"/>
    <p:sldId id="287" r:id="rId5"/>
    <p:sldId id="288" r:id="rId6"/>
    <p:sldId id="289" r:id="rId7"/>
    <p:sldId id="290" r:id="rId8"/>
    <p:sldId id="292" r:id="rId9"/>
    <p:sldId id="294" r:id="rId10"/>
    <p:sldId id="295" r:id="rId11"/>
    <p:sldId id="282" r:id="rId12"/>
    <p:sldId id="29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ndQJdguahl1HQb8S6g3S3Q2yz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84"/>
    <a:srgbClr val="ECF0F1"/>
    <a:srgbClr val="1C2E34"/>
    <a:srgbClr val="3C9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4779"/>
  </p:normalViewPr>
  <p:slideViewPr>
    <p:cSldViewPr snapToGrid="0" snapToObjects="1">
      <p:cViewPr varScale="1">
        <p:scale>
          <a:sx n="98" d="100"/>
          <a:sy n="98" d="100"/>
        </p:scale>
        <p:origin x="208" y="2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302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B65CAB56-8E6F-196A-4799-BBE761757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A0F0698-6DB1-81EB-D393-2F84735AB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4835362B-1A20-8198-E502-A054C47846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5195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B32CF7C9-F9C9-9570-67AE-6B01082F0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7B5456CF-444B-D583-71ED-A3F6BCE74B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014C36E4-1B53-BD49-33B1-79DD4397DD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41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2EF255F6-DC13-B64F-E7A9-7131EC2BD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904546E4-6BF1-1920-629A-C0FF034187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38F62569-27FD-E9D7-B781-99179FFDA6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431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D3732261-8C03-031F-78A1-6607D845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4342D188-443F-D7F5-80F3-C49A4315FC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A254D084-357E-65C4-65B6-75C57BB5F3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52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306CE41-6B9A-15FE-FC69-67CB07DF2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9A73362F-3439-22E9-89B0-CF07AF252E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2F3845F7-A523-6FAB-74F3-3141DAFD72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00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7057215E-006E-9BC5-D4A8-61F5C964D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684C85A-99CD-D54C-59CE-8FBE3DDAE0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7207D468-9AF9-A6C7-4DD1-3D34E6D88C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78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32741CD6-0F62-7928-0099-3C6970A8E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44D9ADC0-ADD7-D11D-7598-A549B00075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A91E22D5-2A7C-CCD9-1268-687E01AEB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90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EBFD4134-16BA-4F61-E1B7-BA26DD3A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2F9A73B7-D4A2-99C8-1A61-6B18505EE4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01E87D42-73CA-7566-B51B-03DF56AD55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539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5F9FFAF-F3E4-014F-EA99-2B22B948A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6155B914-A803-2865-F308-E1EFE62AAB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69753C71-8DB1-7A56-321E-FB05EF3834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93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257AF5AD-9F87-90AC-7285-8D36FFB34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020C230E-8954-E637-09D9-7C428192B3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00775038-B48F-2AA5-528E-D6BE23CDA9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32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37CEFF0F-0730-48DC-617C-36C78914D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05C7738-F114-D61A-AC71-B2EC4BED38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C8EF0877-DA76-2B5F-F168-6E76FAC4A4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81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 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zial.digital" TargetMode="External"/><Relationship Id="rId5" Type="http://schemas.openxmlformats.org/officeDocument/2006/relationships/hyperlink" Target="tel:+41797688228" TargetMode="External"/><Relationship Id="rId4" Type="http://schemas.openxmlformats.org/officeDocument/2006/relationships/hyperlink" Target="http://www.sozial.digita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zial.digital" TargetMode="External"/><Relationship Id="rId5" Type="http://schemas.openxmlformats.org/officeDocument/2006/relationships/hyperlink" Target="tel:+41797688228" TargetMode="External"/><Relationship Id="rId4" Type="http://schemas.openxmlformats.org/officeDocument/2006/relationships/hyperlink" Target="http://www.sozial.digita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zial.digital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info@sozial.digital" TargetMode="External"/><Relationship Id="rId4" Type="http://schemas.openxmlformats.org/officeDocument/2006/relationships/hyperlink" Target="tel:+417976882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zial.digital" TargetMode="External"/><Relationship Id="rId5" Type="http://schemas.openxmlformats.org/officeDocument/2006/relationships/hyperlink" Target="tel:+41797688228" TargetMode="External"/><Relationship Id="rId4" Type="http://schemas.openxmlformats.org/officeDocument/2006/relationships/hyperlink" Target="http://www.sozial.digit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zial.digital" TargetMode="External"/><Relationship Id="rId5" Type="http://schemas.openxmlformats.org/officeDocument/2006/relationships/hyperlink" Target="tel:+41797688228" TargetMode="External"/><Relationship Id="rId4" Type="http://schemas.openxmlformats.org/officeDocument/2006/relationships/hyperlink" Target="http://www.sozial.digita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zial.digital" TargetMode="External"/><Relationship Id="rId5" Type="http://schemas.openxmlformats.org/officeDocument/2006/relationships/hyperlink" Target="tel:+41797688228" TargetMode="External"/><Relationship Id="rId4" Type="http://schemas.openxmlformats.org/officeDocument/2006/relationships/hyperlink" Target="http://www.sozial.digita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zial.digital" TargetMode="External"/><Relationship Id="rId5" Type="http://schemas.openxmlformats.org/officeDocument/2006/relationships/hyperlink" Target="tel:+41797688228" TargetMode="External"/><Relationship Id="rId4" Type="http://schemas.openxmlformats.org/officeDocument/2006/relationships/hyperlink" Target="http://www.sozial.digita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zial.digital" TargetMode="External"/><Relationship Id="rId5" Type="http://schemas.openxmlformats.org/officeDocument/2006/relationships/hyperlink" Target="tel:+41797688228" TargetMode="External"/><Relationship Id="rId4" Type="http://schemas.openxmlformats.org/officeDocument/2006/relationships/hyperlink" Target="http://www.sozial.digita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zial.digital" TargetMode="External"/><Relationship Id="rId5" Type="http://schemas.openxmlformats.org/officeDocument/2006/relationships/hyperlink" Target="tel:+41797688228" TargetMode="External"/><Relationship Id="rId4" Type="http://schemas.openxmlformats.org/officeDocument/2006/relationships/hyperlink" Target="http://www.sozial.digita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zial.digital" TargetMode="External"/><Relationship Id="rId5" Type="http://schemas.openxmlformats.org/officeDocument/2006/relationships/hyperlink" Target="tel:+41797688228" TargetMode="External"/><Relationship Id="rId4" Type="http://schemas.openxmlformats.org/officeDocument/2006/relationships/hyperlink" Target="http://www.sozial.digit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1BA8D51-2B6C-450B-A1CB-A279B20226B8}"/>
              </a:ext>
            </a:extLst>
          </p:cNvPr>
          <p:cNvSpPr txBox="1"/>
          <p:nvPr/>
        </p:nvSpPr>
        <p:spPr>
          <a:xfrm>
            <a:off x="638881" y="904770"/>
            <a:ext cx="10914235" cy="130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Triage-Bot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DB5E1D-FD80-4AB0-8E11-A23BE864D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20" y="23625"/>
            <a:ext cx="1566482" cy="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AC14E6-4D59-D803-29C3-719FC68AFFA5}"/>
              </a:ext>
            </a:extLst>
          </p:cNvPr>
          <p:cNvSpPr txBox="1"/>
          <p:nvPr/>
        </p:nvSpPr>
        <p:spPr>
          <a:xfrm>
            <a:off x="643473" y="5897639"/>
            <a:ext cx="1090964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n-cs"/>
              <a:sym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4"/>
              </a:rPr>
              <a:t>www.sozial.digital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5"/>
              </a:rPr>
              <a:t>+41 79 768 82 28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6"/>
              </a:rPr>
              <a:t>info@sozial.digital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</a:t>
            </a:r>
          </a:p>
          <a:p>
            <a:endParaRPr lang="en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E745E-5C82-7E76-2E9E-45CEB06CA493}"/>
              </a:ext>
            </a:extLst>
          </p:cNvPr>
          <p:cNvSpPr txBox="1"/>
          <p:nvPr/>
        </p:nvSpPr>
        <p:spPr>
          <a:xfrm>
            <a:off x="638881" y="5645453"/>
            <a:ext cx="3768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latin typeface="ES Klarheit Kurrent" pitchFamily="2" charset="77"/>
                <a:ea typeface="ES Klarheit Kurrent" pitchFamily="2" charset="77"/>
              </a:rPr>
              <a:t>Rafael Freuler, CTO Sozial.digital AG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05E98-4D29-467A-ACE5-8349E8EAD3B7}"/>
              </a:ext>
            </a:extLst>
          </p:cNvPr>
          <p:cNvSpPr txBox="1"/>
          <p:nvPr/>
        </p:nvSpPr>
        <p:spPr>
          <a:xfrm>
            <a:off x="638881" y="1742722"/>
            <a:ext cx="665598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4100" dirty="0">
                <a:latin typeface="ES Klarheit Kurrent" pitchFamily="2" charset="77"/>
                <a:ea typeface="ES Klarheit Kurrent" pitchFamily="2" charset="77"/>
              </a:rPr>
              <a:t>VBZH Tagung 3. Juli 2025</a:t>
            </a:r>
          </a:p>
        </p:txBody>
      </p:sp>
    </p:spTree>
    <p:extLst>
      <p:ext uri="{BB962C8B-B14F-4D97-AF65-F5344CB8AC3E}">
        <p14:creationId xmlns:p14="http://schemas.microsoft.com/office/powerpoint/2010/main" val="28029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CEA91C01-93BE-2A36-4E5A-C0864F062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5A68344-1807-E990-B24B-1B3A54E4FB3E}"/>
              </a:ext>
            </a:extLst>
          </p:cNvPr>
          <p:cNvSpPr txBox="1"/>
          <p:nvPr/>
        </p:nvSpPr>
        <p:spPr>
          <a:xfrm>
            <a:off x="638881" y="904770"/>
            <a:ext cx="10914235" cy="130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Nächste</a:t>
            </a: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Schritte</a:t>
            </a:r>
            <a:endParaRPr lang="en-US" sz="4100" b="1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37CCB3-DC3F-9EF6-6F57-904AA5BDAA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20" y="23625"/>
            <a:ext cx="1566482" cy="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BE20-0007-B052-2834-42B3599ADA1B}"/>
              </a:ext>
            </a:extLst>
          </p:cNvPr>
          <p:cNvSpPr txBox="1"/>
          <p:nvPr/>
        </p:nvSpPr>
        <p:spPr>
          <a:xfrm>
            <a:off x="643473" y="5897639"/>
            <a:ext cx="1090964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n-cs"/>
              <a:sym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4"/>
              </a:rPr>
              <a:t>www.sozial.digital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5"/>
              </a:rPr>
              <a:t>+41 79 768 82 28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6"/>
              </a:rPr>
              <a:t>info@sozial.digital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</a:t>
            </a:r>
          </a:p>
          <a:p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2BB25-1513-2D70-86C0-49E68F25F204}"/>
              </a:ext>
            </a:extLst>
          </p:cNvPr>
          <p:cNvSpPr txBox="1"/>
          <p:nvPr/>
        </p:nvSpPr>
        <p:spPr>
          <a:xfrm>
            <a:off x="650864" y="2623880"/>
            <a:ext cx="7365158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3464" indent="-283464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ES Klarheit Kurrent" pitchFamily="2" charset="77"/>
            </a:endParaRPr>
          </a:p>
          <a:p>
            <a:pPr marL="283464" indent="-283464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ES Klarheit Kurrent" pitchFamily="2" charset="77"/>
              </a:rPr>
              <a:t>Rapid Prototype Testing</a:t>
            </a:r>
          </a:p>
          <a:p>
            <a:pPr marL="283464" indent="-283464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Bedürfniserhebung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Wokshops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mit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 Peers und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Organisationen</a:t>
            </a:r>
            <a:endParaRPr lang="en-US" sz="1800" dirty="0">
              <a:solidFill>
                <a:srgbClr val="000000"/>
              </a:solidFill>
              <a:effectLst/>
              <a:latin typeface="ES Klarheit Kurrent" pitchFamily="2" charset="77"/>
            </a:endParaRPr>
          </a:p>
          <a:p>
            <a:pPr marL="283464" indent="-283464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</a:rPr>
              <a:t>Feinkonzept</a:t>
            </a:r>
            <a:endParaRPr lang="en-US" sz="1800" dirty="0">
              <a:latin typeface="ES Klarheit Kurrent" pitchFamily="2" charset="77"/>
            </a:endParaRPr>
          </a:p>
          <a:p>
            <a:pPr marL="283464" indent="-283464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</a:rPr>
              <a:t>Finanzierung</a:t>
            </a:r>
            <a:endParaRPr lang="en-US" sz="1800" dirty="0">
              <a:solidFill>
                <a:srgbClr val="000000"/>
              </a:solidFill>
              <a:effectLst/>
              <a:latin typeface="ES Klarheit Kurrent" pitchFamily="2" charset="77"/>
            </a:endParaRPr>
          </a:p>
          <a:p>
            <a:pPr marL="283464" indent="-283464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</a:rPr>
              <a:t>Umsetzung</a:t>
            </a:r>
            <a:endParaRPr lang="en-US" sz="1800" dirty="0">
              <a:solidFill>
                <a:srgbClr val="000000"/>
              </a:solidFill>
              <a:effectLst/>
              <a:latin typeface="ES Klarheit Kurrent" pitchFamily="2" charset="77"/>
            </a:endParaRPr>
          </a:p>
        </p:txBody>
      </p:sp>
      <p:pic>
        <p:nvPicPr>
          <p:cNvPr id="8" name="Picture 7" descr="A white board with many sticky notes&#10;&#10;AI-generated content may be incorrect.">
            <a:extLst>
              <a:ext uri="{FF2B5EF4-FFF2-40B4-BE49-F238E27FC236}">
                <a16:creationId xmlns:a16="http://schemas.microsoft.com/office/drawing/2014/main" id="{9374E945-08F2-A414-B4DC-19D7CAFBE6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72633" y="1387038"/>
            <a:ext cx="3858158" cy="28936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04CA12-7013-869F-744E-DE480D870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2717"/>
              </p:ext>
            </p:extLst>
          </p:nvPr>
        </p:nvGraphicFramePr>
        <p:xfrm>
          <a:off x="638881" y="5125128"/>
          <a:ext cx="1090964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8520">
                  <a:extLst>
                    <a:ext uri="{9D8B030D-6E8A-4147-A177-3AD203B41FA5}">
                      <a16:colId xmlns:a16="http://schemas.microsoft.com/office/drawing/2014/main" val="270386692"/>
                    </a:ext>
                  </a:extLst>
                </a:gridCol>
                <a:gridCol w="1558520">
                  <a:extLst>
                    <a:ext uri="{9D8B030D-6E8A-4147-A177-3AD203B41FA5}">
                      <a16:colId xmlns:a16="http://schemas.microsoft.com/office/drawing/2014/main" val="3734404959"/>
                    </a:ext>
                  </a:extLst>
                </a:gridCol>
                <a:gridCol w="1558520">
                  <a:extLst>
                    <a:ext uri="{9D8B030D-6E8A-4147-A177-3AD203B41FA5}">
                      <a16:colId xmlns:a16="http://schemas.microsoft.com/office/drawing/2014/main" val="4243244550"/>
                    </a:ext>
                  </a:extLst>
                </a:gridCol>
                <a:gridCol w="1558520">
                  <a:extLst>
                    <a:ext uri="{9D8B030D-6E8A-4147-A177-3AD203B41FA5}">
                      <a16:colId xmlns:a16="http://schemas.microsoft.com/office/drawing/2014/main" val="1930095828"/>
                    </a:ext>
                  </a:extLst>
                </a:gridCol>
                <a:gridCol w="1558520">
                  <a:extLst>
                    <a:ext uri="{9D8B030D-6E8A-4147-A177-3AD203B41FA5}">
                      <a16:colId xmlns:a16="http://schemas.microsoft.com/office/drawing/2014/main" val="4180333460"/>
                    </a:ext>
                  </a:extLst>
                </a:gridCol>
                <a:gridCol w="1558520">
                  <a:extLst>
                    <a:ext uri="{9D8B030D-6E8A-4147-A177-3AD203B41FA5}">
                      <a16:colId xmlns:a16="http://schemas.microsoft.com/office/drawing/2014/main" val="872645295"/>
                    </a:ext>
                  </a:extLst>
                </a:gridCol>
                <a:gridCol w="1558520">
                  <a:extLst>
                    <a:ext uri="{9D8B030D-6E8A-4147-A177-3AD203B41FA5}">
                      <a16:colId xmlns:a16="http://schemas.microsoft.com/office/drawing/2014/main" val="736511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Q1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Q2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Q3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Q4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Q1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Q2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Ab Q3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27951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CH" dirty="0"/>
                        <a:t>Fortlaufende Programmierung, Datenerfassung, Training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CH" dirty="0"/>
                        <a:t>Fortlaufende Datenoptimierung und Aktualisierung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235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H" dirty="0"/>
                        <a:t>Interne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H" dirty="0"/>
                        <a:t>Beta-Test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Öffentlicher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Lancierung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Evtl. Skalierung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01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C5292C7D-3A86-1844-2B18-DB3B0D070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856BF7D-7367-E1DF-A08A-B80DB18D2E4A}"/>
              </a:ext>
            </a:extLst>
          </p:cNvPr>
          <p:cNvSpPr txBox="1"/>
          <p:nvPr/>
        </p:nvSpPr>
        <p:spPr>
          <a:xfrm>
            <a:off x="643476" y="904771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Struktur</a:t>
            </a:r>
            <a:endParaRPr lang="en-US" sz="4100" b="1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2A378B-2F73-03AC-1E5A-FDA7A1CC6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20" y="23625"/>
            <a:ext cx="1566482" cy="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661CFB1-72AC-C915-1591-9396582BD21C}"/>
              </a:ext>
            </a:extLst>
          </p:cNvPr>
          <p:cNvSpPr/>
          <p:nvPr/>
        </p:nvSpPr>
        <p:spPr>
          <a:xfrm>
            <a:off x="4491313" y="4703837"/>
            <a:ext cx="2422566" cy="10687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Verein Sozialkit</a:t>
            </a:r>
            <a:br>
              <a:rPr lang="en-CH" b="1" dirty="0"/>
            </a:br>
            <a:br>
              <a:rPr lang="en-CH" dirty="0"/>
            </a:br>
            <a:r>
              <a:rPr lang="en-CH" dirty="0"/>
              <a:t>Netzwerk Triage-Bot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E30D8B-FD78-03AC-339D-3F73ABE23862}"/>
              </a:ext>
            </a:extLst>
          </p:cNvPr>
          <p:cNvSpPr/>
          <p:nvPr/>
        </p:nvSpPr>
        <p:spPr>
          <a:xfrm>
            <a:off x="7376908" y="4703836"/>
            <a:ext cx="2422566" cy="10687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Sozial.digital AG</a:t>
            </a:r>
          </a:p>
          <a:p>
            <a:pPr algn="ctr"/>
            <a:br>
              <a:rPr lang="en-CH" dirty="0"/>
            </a:br>
            <a:r>
              <a:rPr lang="en-CH" dirty="0"/>
              <a:t>Programmierung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D251BE-9DAF-01C6-A226-A2F62275F749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6913879" y="5238226"/>
            <a:ext cx="463029" cy="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B03B6D9-6C97-3CD2-453A-12821694F679}"/>
              </a:ext>
            </a:extLst>
          </p:cNvPr>
          <p:cNvSpPr/>
          <p:nvPr/>
        </p:nvSpPr>
        <p:spPr>
          <a:xfrm>
            <a:off x="3467253" y="2630765"/>
            <a:ext cx="2422566" cy="10687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Lokaler Partner</a:t>
            </a:r>
            <a:endParaRPr lang="en-CH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DD2A87-5155-C285-3353-A2A5CDBA5FDA}"/>
              </a:ext>
            </a:extLst>
          </p:cNvPr>
          <p:cNvCxnSpPr>
            <a:cxnSpLocks/>
            <a:stCxn id="22" idx="2"/>
            <a:endCxn id="13" idx="0"/>
          </p:cNvCxnSpPr>
          <p:nvPr/>
        </p:nvCxnSpPr>
        <p:spPr>
          <a:xfrm>
            <a:off x="4678536" y="3699544"/>
            <a:ext cx="1024060" cy="1004293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0F1175-1FC0-5DC3-B7A2-856C10A8C036}"/>
              </a:ext>
            </a:extLst>
          </p:cNvPr>
          <p:cNvCxnSpPr>
            <a:cxnSpLocks/>
            <a:stCxn id="30" idx="2"/>
            <a:endCxn id="13" idx="0"/>
          </p:cNvCxnSpPr>
          <p:nvPr/>
        </p:nvCxnSpPr>
        <p:spPr>
          <a:xfrm>
            <a:off x="2068747" y="3704515"/>
            <a:ext cx="3633849" cy="99932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5AB868-15F4-508E-B2A3-E7389DF4B2C6}"/>
              </a:ext>
            </a:extLst>
          </p:cNvPr>
          <p:cNvSpPr/>
          <p:nvPr/>
        </p:nvSpPr>
        <p:spPr>
          <a:xfrm>
            <a:off x="857464" y="2635736"/>
            <a:ext cx="2422566" cy="10687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Lokaler Partner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D8C3A01-1F7E-408C-64E2-B9A22142D2FC}"/>
              </a:ext>
            </a:extLst>
          </p:cNvPr>
          <p:cNvSpPr/>
          <p:nvPr/>
        </p:nvSpPr>
        <p:spPr>
          <a:xfrm>
            <a:off x="8686831" y="2625102"/>
            <a:ext cx="2422566" cy="10687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A8739EA-E40B-1351-039B-FBBE1D650FDB}"/>
              </a:ext>
            </a:extLst>
          </p:cNvPr>
          <p:cNvSpPr/>
          <p:nvPr/>
        </p:nvSpPr>
        <p:spPr>
          <a:xfrm>
            <a:off x="6077042" y="2625103"/>
            <a:ext cx="2422566" cy="10687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Lokaler Partner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E49EA0E-E9D1-4A36-4628-494992DCC5B4}"/>
              </a:ext>
            </a:extLst>
          </p:cNvPr>
          <p:cNvCxnSpPr>
            <a:cxnSpLocks/>
            <a:stCxn id="21" idx="2"/>
            <a:endCxn id="13" idx="0"/>
          </p:cNvCxnSpPr>
          <p:nvPr/>
        </p:nvCxnSpPr>
        <p:spPr>
          <a:xfrm flipH="1">
            <a:off x="5702596" y="3693882"/>
            <a:ext cx="1585729" cy="1009955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9D190F-ABD9-4D6B-4E61-92A278DBC143}"/>
              </a:ext>
            </a:extLst>
          </p:cNvPr>
          <p:cNvCxnSpPr>
            <a:cxnSpLocks/>
            <a:stCxn id="20" idx="2"/>
            <a:endCxn id="13" idx="0"/>
          </p:cNvCxnSpPr>
          <p:nvPr/>
        </p:nvCxnSpPr>
        <p:spPr>
          <a:xfrm flipH="1">
            <a:off x="5702596" y="3693881"/>
            <a:ext cx="4195518" cy="1009956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9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C0D655D7-75E8-A1F3-BB06-F90D507E9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9271A5B-9DB5-84C2-469D-C01919622371}"/>
              </a:ext>
            </a:extLst>
          </p:cNvPr>
          <p:cNvSpPr txBox="1"/>
          <p:nvPr/>
        </p:nvSpPr>
        <p:spPr>
          <a:xfrm>
            <a:off x="6224464" y="3009153"/>
            <a:ext cx="4396456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Fragen</a:t>
            </a: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AFB25C-E1B3-CCC0-5602-E840C7067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20" y="23625"/>
            <a:ext cx="1566482" cy="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DB03B9-6625-DEA6-EBD8-A04C137A13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4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1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606301C3-5F21-F27A-08D6-B6A8742C0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46388B-E76F-8BFA-C193-003942ABA412}"/>
              </a:ext>
            </a:extLst>
          </p:cNvPr>
          <p:cNvSpPr txBox="1"/>
          <p:nvPr/>
        </p:nvSpPr>
        <p:spPr>
          <a:xfrm>
            <a:off x="643473" y="5897639"/>
            <a:ext cx="1090964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n-cs"/>
              <a:sym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3"/>
              </a:rPr>
              <a:t>www.sozial.digital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4"/>
              </a:rPr>
              <a:t>+41 79 768 82 28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5"/>
              </a:rPr>
              <a:t>info@sozial.digital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</a:t>
            </a:r>
          </a:p>
          <a:p>
            <a:endParaRPr lang="en-CH" dirty="0"/>
          </a:p>
        </p:txBody>
      </p:sp>
      <p:pic>
        <p:nvPicPr>
          <p:cNvPr id="11" name="Picture 10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3BE5DA05-A318-70F4-5CC0-8F8FF8109E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81" y="1385057"/>
            <a:ext cx="7772400" cy="4087885"/>
          </a:xfrm>
          <a:prstGeom prst="rect">
            <a:avLst/>
          </a:prstGeom>
        </p:spPr>
      </p:pic>
      <p:pic>
        <p:nvPicPr>
          <p:cNvPr id="13" name="Picture 12" descr="A screenshot of a phone&#10;&#10;AI-generated content may be incorrect.">
            <a:extLst>
              <a:ext uri="{FF2B5EF4-FFF2-40B4-BE49-F238E27FC236}">
                <a16:creationId xmlns:a16="http://schemas.microsoft.com/office/drawing/2014/main" id="{E081B497-FBD0-A02A-E597-0D21ED1A1E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350" y="1562857"/>
            <a:ext cx="2051050" cy="40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CE11E3B2-4EB9-1174-BFDF-11ED5FC6E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CA990DB3-4FA8-B48E-52D4-D7305C9F6B37}"/>
              </a:ext>
            </a:extLst>
          </p:cNvPr>
          <p:cNvSpPr txBox="1"/>
          <p:nvPr/>
        </p:nvSpPr>
        <p:spPr>
          <a:xfrm>
            <a:off x="638881" y="904770"/>
            <a:ext cx="10914235" cy="130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KI und </a:t>
            </a: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Soziale</a:t>
            </a: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 Arbeit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4E5B82-3FDC-4D6D-0501-B5011D208D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20" y="23625"/>
            <a:ext cx="1566482" cy="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FAE5BC-4BB6-8446-E6D4-A19DDDE6972C}"/>
              </a:ext>
            </a:extLst>
          </p:cNvPr>
          <p:cNvSpPr txBox="1"/>
          <p:nvPr/>
        </p:nvSpPr>
        <p:spPr>
          <a:xfrm>
            <a:off x="643473" y="5897639"/>
            <a:ext cx="1090964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n-cs"/>
              <a:sym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4"/>
              </a:rPr>
              <a:t>www.sozial.digital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5"/>
              </a:rPr>
              <a:t>+41 79 768 82 28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6"/>
              </a:rPr>
              <a:t>info@sozial.digital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</a:t>
            </a:r>
          </a:p>
          <a:p>
            <a:endParaRPr lang="en-CH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EFB1FCA-22F6-CB78-591E-969454B476E8}"/>
              </a:ext>
            </a:extLst>
          </p:cNvPr>
          <p:cNvSpPr txBox="1"/>
          <p:nvPr/>
        </p:nvSpPr>
        <p:spPr>
          <a:xfrm>
            <a:off x="719752" y="2558888"/>
            <a:ext cx="5582285" cy="7764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de-CH" sz="1650" b="1" spc="60" dirty="0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Helvetica Neue"/>
              </a:rPr>
              <a:t>Bisherige</a:t>
            </a:r>
            <a:r>
              <a:rPr sz="1650" b="1" spc="70" dirty="0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Helvetica Neue"/>
              </a:rPr>
              <a:t> </a:t>
            </a:r>
            <a:r>
              <a:rPr sz="1650" b="1" dirty="0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Helvetica Neue"/>
              </a:rPr>
              <a:t>Software:</a:t>
            </a:r>
            <a:br>
              <a:rPr lang="de-CH" sz="1650" b="1" spc="75" dirty="0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Helvetica Neue"/>
              </a:rPr>
            </a:br>
            <a:r>
              <a:rPr sz="1650" dirty="0" err="1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Regelbasiert</a:t>
            </a:r>
            <a:r>
              <a:rPr sz="1650" dirty="0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,</a:t>
            </a:r>
            <a:br>
              <a:rPr lang="de-CH" sz="1650" spc="105" dirty="0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</a:br>
            <a:r>
              <a:rPr sz="1650" spc="-10" dirty="0" err="1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deterministisch</a:t>
            </a:r>
            <a:endParaRPr sz="1650" dirty="0">
              <a:latin typeface="ES Klarheit Kurrent" pitchFamily="2" charset="77"/>
              <a:ea typeface="ES Klarheit Kurrent" pitchFamily="2" charset="77"/>
              <a:cs typeface="Noto Sans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45C9DDE-FB86-208D-AB90-7504C96DE18F}"/>
              </a:ext>
            </a:extLst>
          </p:cNvPr>
          <p:cNvSpPr txBox="1"/>
          <p:nvPr/>
        </p:nvSpPr>
        <p:spPr>
          <a:xfrm>
            <a:off x="3945385" y="2558888"/>
            <a:ext cx="2607648" cy="7764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 err="1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Helvetica Neue"/>
              </a:rPr>
              <a:t>Künstliche</a:t>
            </a:r>
            <a:r>
              <a:rPr sz="1650" b="1" spc="95" dirty="0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Helvetica Neue"/>
              </a:rPr>
              <a:t> </a:t>
            </a:r>
            <a:r>
              <a:rPr sz="1650" b="1" spc="65" dirty="0" err="1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Helvetica Neue"/>
              </a:rPr>
              <a:t>Intelligenz</a:t>
            </a:r>
            <a:r>
              <a:rPr sz="1650" b="1" spc="65" dirty="0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Helvetica Neue"/>
              </a:rPr>
              <a:t>:</a:t>
            </a:r>
            <a:br>
              <a:rPr lang="de-CH" sz="1650" b="1" spc="95" dirty="0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Helvetica Neue"/>
              </a:rPr>
            </a:br>
            <a:r>
              <a:rPr sz="1650" dirty="0" err="1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Datenbasiert</a:t>
            </a:r>
            <a:r>
              <a:rPr sz="1650" dirty="0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,</a:t>
            </a:r>
            <a:r>
              <a:rPr sz="1650" spc="125" dirty="0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 </a:t>
            </a:r>
            <a:r>
              <a:rPr sz="1650" spc="-10" dirty="0" err="1">
                <a:solidFill>
                  <a:srgbClr val="1A1A1A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dynamisch</a:t>
            </a:r>
            <a:endParaRPr sz="1650" dirty="0">
              <a:latin typeface="ES Klarheit Kurrent" pitchFamily="2" charset="77"/>
              <a:ea typeface="ES Klarheit Kurrent" pitchFamily="2" charset="77"/>
              <a:cs typeface="Noto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56105-0FAF-5DD9-C849-38947CA5CDFF}"/>
              </a:ext>
            </a:extLst>
          </p:cNvPr>
          <p:cNvSpPr txBox="1"/>
          <p:nvPr/>
        </p:nvSpPr>
        <p:spPr>
          <a:xfrm>
            <a:off x="719752" y="4392134"/>
            <a:ext cx="109096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Die</a:t>
            </a:r>
            <a:r>
              <a:rPr lang="en-US" sz="2400" spc="-15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 </a:t>
            </a:r>
            <a:r>
              <a:rPr lang="en-US" sz="2400" dirty="0" err="1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Soziale</a:t>
            </a:r>
            <a:r>
              <a:rPr lang="en-US" sz="2400" spc="-5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 </a:t>
            </a:r>
            <a:r>
              <a:rPr lang="en-US" sz="2400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Arbeit</a:t>
            </a:r>
            <a:r>
              <a:rPr lang="en-US" sz="2400" spc="-5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 </a:t>
            </a:r>
            <a:r>
              <a:rPr lang="en-US" sz="2400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hat</a:t>
            </a:r>
            <a:r>
              <a:rPr lang="en-US" sz="2400" spc="-5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 </a:t>
            </a:r>
            <a:r>
              <a:rPr lang="en-US" sz="2400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die</a:t>
            </a:r>
            <a:r>
              <a:rPr lang="en-US" sz="2400" spc="-5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 </a:t>
            </a:r>
            <a:r>
              <a:rPr lang="en-US" sz="2400" spc="-5" dirty="0" err="1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idealen</a:t>
            </a:r>
            <a:r>
              <a:rPr lang="en-US" sz="2400" spc="-5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 </a:t>
            </a:r>
            <a:r>
              <a:rPr lang="en-US" sz="2400" dirty="0" err="1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Methoden</a:t>
            </a:r>
            <a:r>
              <a:rPr lang="en-US" sz="2400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 und </a:t>
            </a:r>
            <a:r>
              <a:rPr lang="en-US" sz="2400" spc="-10" dirty="0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Modelle </a:t>
            </a:r>
            <a:r>
              <a:rPr lang="en-US" sz="2400" spc="-10" dirty="0" err="1">
                <a:solidFill>
                  <a:srgbClr val="057329"/>
                </a:solidFill>
                <a:latin typeface="ES Klarheit Kurrent" pitchFamily="2" charset="77"/>
                <a:ea typeface="ES Klarheit Kurrent" pitchFamily="2" charset="77"/>
                <a:cs typeface="Noto Sans"/>
              </a:rPr>
              <a:t>dafür</a:t>
            </a:r>
            <a:endParaRPr lang="en-US" sz="2400" spc="-10" dirty="0">
              <a:solidFill>
                <a:srgbClr val="057329"/>
              </a:solidFill>
              <a:latin typeface="ES Klarheit Kurrent" pitchFamily="2" charset="77"/>
              <a:ea typeface="ES Klarheit Kurrent" pitchFamily="2" charset="77"/>
              <a:cs typeface="Noto Sans"/>
            </a:endParaRPr>
          </a:p>
          <a:p>
            <a:pPr marL="12700">
              <a:lnSpc>
                <a:spcPct val="100000"/>
              </a:lnSpc>
            </a:pPr>
            <a:r>
              <a:rPr lang="en-US" sz="2400" spc="-10" dirty="0" err="1">
                <a:solidFill>
                  <a:srgbClr val="057329"/>
                </a:solidFill>
                <a:latin typeface="Noto Sans"/>
                <a:cs typeface="Noto Sans"/>
              </a:rPr>
              <a:t>z.B.</a:t>
            </a:r>
            <a:r>
              <a:rPr lang="en-US" sz="2400" spc="-10" dirty="0">
                <a:solidFill>
                  <a:srgbClr val="057329"/>
                </a:solidFill>
                <a:latin typeface="Noto Sans"/>
                <a:cs typeface="Noto Sans"/>
              </a:rPr>
              <a:t> </a:t>
            </a:r>
            <a:r>
              <a:rPr lang="en-US" sz="2400" spc="-10" dirty="0" err="1">
                <a:solidFill>
                  <a:srgbClr val="057329"/>
                </a:solidFill>
                <a:latin typeface="Noto Sans"/>
                <a:cs typeface="Noto Sans"/>
              </a:rPr>
              <a:t>Beteiligung</a:t>
            </a:r>
            <a:r>
              <a:rPr lang="en-US" sz="2400" spc="-10" dirty="0">
                <a:solidFill>
                  <a:srgbClr val="057329"/>
                </a:solidFill>
                <a:latin typeface="Noto Sans"/>
                <a:cs typeface="Noto Sans"/>
              </a:rPr>
              <a:t>, </a:t>
            </a:r>
            <a:r>
              <a:rPr lang="en-US" sz="2400" spc="-10" dirty="0" err="1">
                <a:solidFill>
                  <a:srgbClr val="057329"/>
                </a:solidFill>
                <a:latin typeface="Noto Sans"/>
                <a:cs typeface="Noto Sans"/>
              </a:rPr>
              <a:t>Gruppendynamik</a:t>
            </a:r>
            <a:r>
              <a:rPr lang="en-US" sz="2400" spc="-10" dirty="0">
                <a:solidFill>
                  <a:srgbClr val="057329"/>
                </a:solidFill>
                <a:latin typeface="Noto Sans"/>
                <a:cs typeface="Noto Sans"/>
              </a:rPr>
              <a:t>, </a:t>
            </a:r>
            <a:r>
              <a:rPr lang="en-US" sz="2400" spc="-10" dirty="0" err="1">
                <a:solidFill>
                  <a:srgbClr val="057329"/>
                </a:solidFill>
                <a:latin typeface="Noto Sans"/>
                <a:cs typeface="Noto Sans"/>
              </a:rPr>
              <a:t>Wirkungsorientierung</a:t>
            </a:r>
            <a:endParaRPr lang="en-US" sz="2400" spc="-10" dirty="0">
              <a:solidFill>
                <a:srgbClr val="057329"/>
              </a:solidFill>
              <a:latin typeface="Noto Sans"/>
              <a:cs typeface="Noto San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F262B2-CC32-B5B8-1D0B-CBA8C6F6A4DD}"/>
              </a:ext>
            </a:extLst>
          </p:cNvPr>
          <p:cNvGrpSpPr/>
          <p:nvPr/>
        </p:nvGrpSpPr>
        <p:grpSpPr>
          <a:xfrm>
            <a:off x="6667500" y="2547125"/>
            <a:ext cx="5267660" cy="854080"/>
            <a:chOff x="6667500" y="2202048"/>
            <a:chExt cx="5267660" cy="8540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3C367E-465B-4BA4-7101-130E7A3E28D1}"/>
                </a:ext>
              </a:extLst>
            </p:cNvPr>
            <p:cNvSpPr txBox="1"/>
            <p:nvPr/>
          </p:nvSpPr>
          <p:spPr>
            <a:xfrm>
              <a:off x="7709235" y="2202048"/>
              <a:ext cx="4225925" cy="8540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50" dirty="0">
                  <a:latin typeface="ES Klarheit Kurrent" pitchFamily="2" charset="77"/>
                  <a:ea typeface="ES Klarheit Kurrent" pitchFamily="2" charset="77"/>
                </a:rPr>
                <a:t>Braucht </a:t>
              </a:r>
              <a:r>
                <a:rPr lang="en-US" sz="1650" dirty="0" err="1">
                  <a:latin typeface="ES Klarheit Kurrent" pitchFamily="2" charset="77"/>
                  <a:ea typeface="ES Klarheit Kurrent" pitchFamily="2" charset="77"/>
                </a:rPr>
                <a:t>neue</a:t>
              </a:r>
              <a:r>
                <a:rPr lang="en-US" sz="1650" dirty="0">
                  <a:latin typeface="ES Klarheit Kurrent" pitchFamily="2" charset="77"/>
                  <a:ea typeface="ES Klarheit Kurrent" pitchFamily="2" charset="77"/>
                </a:rPr>
                <a:t> </a:t>
              </a:r>
              <a:r>
                <a:rPr lang="en-US" sz="1650" dirty="0" err="1">
                  <a:latin typeface="ES Klarheit Kurrent" pitchFamily="2" charset="77"/>
                  <a:ea typeface="ES Klarheit Kurrent" pitchFamily="2" charset="77"/>
                </a:rPr>
                <a:t>Anwendungsgrundsätze</a:t>
              </a:r>
              <a:r>
                <a:rPr lang="en-US" sz="1650" dirty="0">
                  <a:latin typeface="ES Klarheit Kurrent" pitchFamily="2" charset="77"/>
                  <a:ea typeface="ES Klarheit Kurrent" pitchFamily="2" charset="77"/>
                </a:rPr>
                <a:t> für </a:t>
              </a:r>
              <a:r>
                <a:rPr lang="en-US" sz="1650" dirty="0" err="1">
                  <a:latin typeface="ES Klarheit Kurrent" pitchFamily="2" charset="77"/>
                  <a:ea typeface="ES Klarheit Kurrent" pitchFamily="2" charset="77"/>
                </a:rPr>
                <a:t>menschliche</a:t>
              </a:r>
              <a:r>
                <a:rPr lang="en-US" sz="1650" dirty="0">
                  <a:latin typeface="ES Klarheit Kurrent" pitchFamily="2" charset="77"/>
                  <a:ea typeface="ES Klarheit Kurrent" pitchFamily="2" charset="77"/>
                </a:rPr>
                <a:t> </a:t>
              </a:r>
              <a:r>
                <a:rPr lang="en-US" sz="1650" dirty="0" err="1">
                  <a:latin typeface="ES Klarheit Kurrent" pitchFamily="2" charset="77"/>
                  <a:ea typeface="ES Klarheit Kurrent" pitchFamily="2" charset="77"/>
                </a:rPr>
                <a:t>Plausibilisierung</a:t>
              </a:r>
              <a:r>
                <a:rPr lang="en-US" sz="1650" dirty="0">
                  <a:latin typeface="ES Klarheit Kurrent" pitchFamily="2" charset="77"/>
                  <a:ea typeface="ES Klarheit Kurrent" pitchFamily="2" charset="77"/>
                </a:rPr>
                <a:t>, </a:t>
              </a:r>
              <a:r>
                <a:rPr lang="en-US" sz="1650" dirty="0" err="1">
                  <a:latin typeface="ES Klarheit Kurrent" pitchFamily="2" charset="77"/>
                  <a:ea typeface="ES Klarheit Kurrent" pitchFamily="2" charset="77"/>
                </a:rPr>
                <a:t>Veriﬁkation</a:t>
              </a:r>
              <a:r>
                <a:rPr lang="en-US" sz="1650" dirty="0">
                  <a:latin typeface="ES Klarheit Kurrent" pitchFamily="2" charset="77"/>
                  <a:ea typeface="ES Klarheit Kurrent" pitchFamily="2" charset="77"/>
                </a:rPr>
                <a:t> und </a:t>
              </a:r>
              <a:r>
                <a:rPr lang="en-US" sz="1650" dirty="0" err="1">
                  <a:latin typeface="ES Klarheit Kurrent" pitchFamily="2" charset="77"/>
                  <a:ea typeface="ES Klarheit Kurrent" pitchFamily="2" charset="77"/>
                </a:rPr>
                <a:t>Kontrolle</a:t>
              </a:r>
              <a:endParaRPr lang="en-US" sz="1650" dirty="0">
                <a:latin typeface="ES Klarheit Kurrent" pitchFamily="2" charset="77"/>
                <a:ea typeface="ES Klarheit Kurrent" pitchFamily="2" charset="77"/>
              </a:endParaRP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B2CD4C57-79C7-C59C-0732-93986BF9D70E}"/>
                </a:ext>
              </a:extLst>
            </p:cNvPr>
            <p:cNvSpPr/>
            <p:nvPr/>
          </p:nvSpPr>
          <p:spPr>
            <a:xfrm>
              <a:off x="6667500" y="2476500"/>
              <a:ext cx="812800" cy="16435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99733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F08F6F96-0049-7D2B-6E4A-56E7CED0F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5D412B0-07AD-B47C-2336-F2037824F33E}"/>
              </a:ext>
            </a:extLst>
          </p:cNvPr>
          <p:cNvSpPr txBox="1"/>
          <p:nvPr/>
        </p:nvSpPr>
        <p:spPr>
          <a:xfrm>
            <a:off x="638881" y="904770"/>
            <a:ext cx="10914235" cy="130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Ausgangslage</a:t>
            </a:r>
            <a:endParaRPr lang="en-US" sz="4100" b="1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6C9ED3-94DA-5730-C3A7-476C350908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20" y="23625"/>
            <a:ext cx="1566482" cy="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F9798D-5069-507C-A029-8F14B7C2B7EC}"/>
              </a:ext>
            </a:extLst>
          </p:cNvPr>
          <p:cNvSpPr txBox="1"/>
          <p:nvPr/>
        </p:nvSpPr>
        <p:spPr>
          <a:xfrm>
            <a:off x="643473" y="5897639"/>
            <a:ext cx="1090964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n-cs"/>
              <a:sym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4"/>
              </a:rPr>
              <a:t>www.sozial.digital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5"/>
              </a:rPr>
              <a:t>+41 79 768 82 28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6"/>
              </a:rPr>
              <a:t>info@sozial.digital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</a:t>
            </a:r>
          </a:p>
          <a:p>
            <a:endParaRPr lang="en-CH" dirty="0"/>
          </a:p>
        </p:txBody>
      </p:sp>
      <p:sp useBgFill="1">
        <p:nvSpPr>
          <p:cNvPr id="2" name="Google Shape;88;p1">
            <a:extLst>
              <a:ext uri="{FF2B5EF4-FFF2-40B4-BE49-F238E27FC236}">
                <a16:creationId xmlns:a16="http://schemas.microsoft.com/office/drawing/2014/main" id="{A86C06D6-45D2-7703-6223-B60EE94B8F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38882" y="1809541"/>
            <a:ext cx="6956628" cy="40427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Triage in der </a:t>
            </a:r>
            <a:r>
              <a:rPr lang="en-US" sz="18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Sozialberatung</a:t>
            </a:r>
            <a:endParaRPr lang="en-US" sz="1800" b="1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A7A48-D969-CDE0-B713-1D94B144D249}"/>
              </a:ext>
            </a:extLst>
          </p:cNvPr>
          <p:cNvSpPr txBox="1"/>
          <p:nvPr/>
        </p:nvSpPr>
        <p:spPr>
          <a:xfrm>
            <a:off x="546100" y="2819738"/>
            <a:ext cx="11007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Hilfe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in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Krisen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: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Früh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&amp;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unkompliziert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entscheidend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Schweiz: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Dichtes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Netz an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Beratungsstellen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EE190-1551-6374-3CB5-24F114BB12A4}"/>
              </a:ext>
            </a:extLst>
          </p:cNvPr>
          <p:cNvSpPr txBox="1"/>
          <p:nvPr/>
        </p:nvSpPr>
        <p:spPr>
          <a:xfrm>
            <a:off x="541510" y="4212327"/>
            <a:ext cx="113456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Digitale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&amp;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sprachliche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Kompetenzen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sind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Voraussetzung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KI-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generierte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Inhalte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,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Werbung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,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kommerzielle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Angebote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,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Betrüger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erschweren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Suche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Kuratierte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Info-Websites und Triage-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Stellen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existieren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,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aber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oft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unbekannt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oder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schwer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nutzbar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Folge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: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Hilfe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oft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zu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spät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,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belastende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Internetsuche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A127AF-1CB9-EEC0-1901-048EBA05D07E}"/>
              </a:ext>
            </a:extLst>
          </p:cNvPr>
          <p:cNvSpPr txBox="1"/>
          <p:nvPr/>
        </p:nvSpPr>
        <p:spPr>
          <a:xfrm>
            <a:off x="541510" y="3766386"/>
            <a:ext cx="11256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ES Klarheit Kurrent" pitchFamily="2" charset="77"/>
                <a:ea typeface="ES Klarheit Kurrent" pitchFamily="2" charset="77"/>
              </a:rPr>
              <a:t>Vulnerable </a:t>
            </a:r>
            <a:r>
              <a:rPr lang="en-US" sz="1800" b="1" dirty="0" err="1">
                <a:latin typeface="ES Klarheit Kurrent" pitchFamily="2" charset="77"/>
                <a:ea typeface="ES Klarheit Kurrent" pitchFamily="2" charset="77"/>
              </a:rPr>
              <a:t>Personen</a:t>
            </a:r>
            <a:r>
              <a:rPr lang="en-US" sz="1800" b="1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b="1" dirty="0" err="1">
                <a:latin typeface="ES Klarheit Kurrent" pitchFamily="2" charset="77"/>
                <a:ea typeface="ES Klarheit Kurrent" pitchFamily="2" charset="77"/>
              </a:rPr>
              <a:t>scheitern</a:t>
            </a:r>
            <a:r>
              <a:rPr lang="en-US" sz="1800" b="1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b="1" dirty="0" err="1">
                <a:latin typeface="ES Klarheit Kurrent" pitchFamily="2" charset="77"/>
                <a:ea typeface="ES Klarheit Kurrent" pitchFamily="2" charset="77"/>
              </a:rPr>
              <a:t>beim</a:t>
            </a:r>
            <a:r>
              <a:rPr lang="en-US" sz="1800" b="1" dirty="0">
                <a:latin typeface="ES Klarheit Kurrent" pitchFamily="2" charset="77"/>
                <a:ea typeface="ES Klarheit Kurrent" pitchFamily="2" charset="77"/>
              </a:rPr>
              <a:t> Finden der </a:t>
            </a:r>
            <a:r>
              <a:rPr lang="en-US" sz="1800" b="1" dirty="0" err="1">
                <a:latin typeface="ES Klarheit Kurrent" pitchFamily="2" charset="77"/>
                <a:ea typeface="ES Klarheit Kurrent" pitchFamily="2" charset="77"/>
              </a:rPr>
              <a:t>richtigen</a:t>
            </a:r>
            <a:r>
              <a:rPr lang="en-US" sz="1800" b="1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b="1" dirty="0" err="1">
                <a:latin typeface="ES Klarheit Kurrent" pitchFamily="2" charset="77"/>
                <a:ea typeface="ES Klarheit Kurrent" pitchFamily="2" charset="77"/>
              </a:rPr>
              <a:t>Beratungsstelle</a:t>
            </a:r>
            <a:r>
              <a:rPr lang="en-US" sz="1800" b="1" dirty="0">
                <a:latin typeface="ES Klarheit Kurrent" pitchFamily="2" charset="77"/>
                <a:ea typeface="ES Klarheit Kurrent" pitchFamily="2" charset="7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55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C6DB9361-9D26-0343-4F69-47622FE4D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3BE5F44-8747-1632-B014-13DDB0EE860F}"/>
              </a:ext>
            </a:extLst>
          </p:cNvPr>
          <p:cNvSpPr txBox="1"/>
          <p:nvPr/>
        </p:nvSpPr>
        <p:spPr>
          <a:xfrm>
            <a:off x="638881" y="904770"/>
            <a:ext cx="10914235" cy="130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Hilfesuche</a:t>
            </a: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mit</a:t>
            </a: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 Chatbots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F07B8B-BB04-2764-536B-893ECE5D05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20" y="23625"/>
            <a:ext cx="1566482" cy="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D9286D-C6A9-9CC5-FB8D-9016F2EC1725}"/>
              </a:ext>
            </a:extLst>
          </p:cNvPr>
          <p:cNvSpPr txBox="1"/>
          <p:nvPr/>
        </p:nvSpPr>
        <p:spPr>
          <a:xfrm>
            <a:off x="643473" y="5897639"/>
            <a:ext cx="1090964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n-cs"/>
              <a:sym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4"/>
              </a:rPr>
              <a:t>www.sozial.digital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5"/>
              </a:rPr>
              <a:t>+41 79 768 82 28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6"/>
              </a:rPr>
              <a:t>info@sozial.digital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</a:t>
            </a:r>
          </a:p>
          <a:p>
            <a:endParaRPr lang="en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A4ABD-BD11-50A0-8649-70A43DEE6906}"/>
              </a:ext>
            </a:extLst>
          </p:cNvPr>
          <p:cNvSpPr txBox="1"/>
          <p:nvPr/>
        </p:nvSpPr>
        <p:spPr>
          <a:xfrm>
            <a:off x="638881" y="2213811"/>
            <a:ext cx="11345690" cy="2784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Manchmal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präzise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Antwort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,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aber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ohne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Garantie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Tendenz die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grossen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Beratungsstellen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vorzuschlagen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Tendenz für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ausführliche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inhaltliche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Antwort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, die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Ängste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schüren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Tendenz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zum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Gefallen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-Wollen-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Syndrom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,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Bestätigung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von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Falschannahmen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Datenschutz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ungenügend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14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A96716BE-9C48-8604-00E0-404DA1130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304C38C-6EF1-DF43-51D4-CE7A1961B449}"/>
              </a:ext>
            </a:extLst>
          </p:cNvPr>
          <p:cNvSpPr txBox="1"/>
          <p:nvPr/>
        </p:nvSpPr>
        <p:spPr>
          <a:xfrm>
            <a:off x="638881" y="904770"/>
            <a:ext cx="10914235" cy="130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Beispiel</a:t>
            </a: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aus</a:t>
            </a: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 der Praxis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35E79A-F4F1-920B-1452-4E7FC483C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20" y="23625"/>
            <a:ext cx="1566482" cy="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5C1FBC-6C62-563D-3537-83FCB12B1700}"/>
              </a:ext>
            </a:extLst>
          </p:cNvPr>
          <p:cNvSpPr txBox="1"/>
          <p:nvPr/>
        </p:nvSpPr>
        <p:spPr>
          <a:xfrm>
            <a:off x="643473" y="5897639"/>
            <a:ext cx="1090964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n-cs"/>
              <a:sym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4"/>
              </a:rPr>
              <a:t>www.sozial.digital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5"/>
              </a:rPr>
              <a:t>+41 79 768 82 28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6"/>
              </a:rPr>
              <a:t>info@sozial.digital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</a:t>
            </a:r>
          </a:p>
          <a:p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52544-43C2-C32A-B784-DDA2EA7A3839}"/>
              </a:ext>
            </a:extLst>
          </p:cNvPr>
          <p:cNvSpPr txBox="1"/>
          <p:nvPr/>
        </p:nvSpPr>
        <p:spPr>
          <a:xfrm>
            <a:off x="638881" y="1940967"/>
            <a:ext cx="11172119" cy="2893100"/>
          </a:xfrm>
          <a:prstGeom prst="rect">
            <a:avLst/>
          </a:prstGeom>
          <a:noFill/>
          <a:ln cap="rnd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Hallo ich bin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ein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Mädchen 13 Jahre alt und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möchte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etwas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über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mich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erzählen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leide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laut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chat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gpt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unter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starken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psychischen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als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auch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pysischen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belastungen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Aufjedenfall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hab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mich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dazu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entschieden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erstmal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Chatgpt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reden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da es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keine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echte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person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alles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anonym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bleibt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Dann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hab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ich Chat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gpt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von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meinen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Problemen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erzählt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und die KI hat mir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dann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verschiedene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möglichkeiten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angeboten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(...)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habe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mehrer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Probleme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z.B.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bei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den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psychischen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sehr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starkes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misstrauen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gegenüber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jedder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person, das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gefühl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ausgestoßen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ungeliebt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sein,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vielleicht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depressionen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aber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weiß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nicht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).Bei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pysischen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habe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einige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mögliche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einige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schon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klare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krankheiten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Da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aber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meine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Eltern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nicht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sehr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oft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wegen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solchen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"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kleinigkeiten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"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mir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zum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Artzt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gehen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bisher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schwierig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für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mich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gewesen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sich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darum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kümmern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meine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Mutter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meine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Krankenkarte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hat. Als ich 10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wahr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hat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mein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Hausartzt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mir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mitgeteilt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dass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Nierenstein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habe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dass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viel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mehr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tee und so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trinken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muss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weil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sonst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c.a.15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operiert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werden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muss.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Mitlerweile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spüre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ich es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auch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habe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schmerzen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Auch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habe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laut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Chat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gpt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ein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sehr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schwaches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imunsystem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da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sehr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oft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krank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werde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Da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aber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durch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meine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Vergangenheit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niemandem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vertraue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war ich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diesem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Thema bis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jetzt</a:t>
            </a:r>
            <a:r>
              <a:rPr lang="en-US" b="0" i="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alleine</a:t>
            </a:r>
            <a:r>
              <a:rPr lang="en-US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(...)</a:t>
            </a:r>
            <a:endParaRPr lang="en-CH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8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EC275CC4-2E8A-DBF4-0C03-8F1B9D788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DF6C895-C200-4F72-B434-FCA98E10FDA5}"/>
              </a:ext>
            </a:extLst>
          </p:cNvPr>
          <p:cNvSpPr txBox="1"/>
          <p:nvPr/>
        </p:nvSpPr>
        <p:spPr>
          <a:xfrm>
            <a:off x="638881" y="904770"/>
            <a:ext cx="10914235" cy="130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Anforderungen</a:t>
            </a: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 an </a:t>
            </a:r>
            <a:r>
              <a:rPr lang="en-US" sz="41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einen</a:t>
            </a: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 Triage-Bot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0A2F1C-D84B-EBF2-FD23-6F920A62B3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20" y="23625"/>
            <a:ext cx="1566482" cy="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240958-2CB1-4211-B0DF-3DF7E817F3AB}"/>
              </a:ext>
            </a:extLst>
          </p:cNvPr>
          <p:cNvSpPr txBox="1"/>
          <p:nvPr/>
        </p:nvSpPr>
        <p:spPr>
          <a:xfrm>
            <a:off x="643473" y="5897639"/>
            <a:ext cx="1090964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n-cs"/>
              <a:sym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4"/>
              </a:rPr>
              <a:t>www.sozial.digital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5"/>
              </a:rPr>
              <a:t>+41 79 768 82 28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6"/>
              </a:rPr>
              <a:t>info@sozial.digital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</a:t>
            </a:r>
          </a:p>
          <a:p>
            <a:endParaRPr lang="en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74BE9-DEA9-25A3-B0AF-DC49DE45A87E}"/>
              </a:ext>
            </a:extLst>
          </p:cNvPr>
          <p:cNvSpPr txBox="1"/>
          <p:nvPr/>
        </p:nvSpPr>
        <p:spPr>
          <a:xfrm>
            <a:off x="638881" y="2213811"/>
            <a:ext cx="11345690" cy="3061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Datenschutz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: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Niederschwellig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erreichbar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Beste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Beratungsstelle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vorschlagen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:</a:t>
            </a:r>
            <a:br>
              <a:rPr lang="en-US" sz="1800" dirty="0">
                <a:latin typeface="ES Klarheit Kurrent" pitchFamily="2" charset="77"/>
                <a:ea typeface="ES Klarheit Kurrent" pitchFamily="2" charset="77"/>
              </a:rPr>
            </a:b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- Expertise für die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Fragestellung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(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)</a:t>
            </a:r>
            <a:br>
              <a:rPr lang="en-US" sz="1800" dirty="0">
                <a:latin typeface="ES Klarheit Kurrent" pitchFamily="2" charset="77"/>
                <a:ea typeface="ES Klarheit Kurrent" pitchFamily="2" charset="77"/>
              </a:rPr>
            </a:b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-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Professionell</a:t>
            </a:r>
            <a:br>
              <a:rPr lang="en-US" sz="1800" dirty="0">
                <a:latin typeface="ES Klarheit Kurrent" pitchFamily="2" charset="77"/>
                <a:ea typeface="ES Klarheit Kurrent" pitchFamily="2" charset="77"/>
              </a:rPr>
            </a:b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- Offen für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Direktanfragen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(von der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spezifischen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Person)</a:t>
            </a:r>
            <a:br>
              <a:rPr lang="en-US" sz="1800" dirty="0">
                <a:latin typeface="ES Klarheit Kurrent" pitchFamily="2" charset="77"/>
                <a:ea typeface="ES Klarheit Kurrent" pitchFamily="2" charset="77"/>
              </a:rPr>
            </a:b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-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Möglichst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lokal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Keine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Falschinformation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,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keine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Katastrophenszenarien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,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keine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Bestätigung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von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Falschannahmen</a:t>
            </a:r>
            <a:endParaRPr lang="en-US" sz="1800" dirty="0">
              <a:latin typeface="ES Klarheit Kurrent" pitchFamily="2" charset="77"/>
              <a:ea typeface="ES Klarheit Kurrent" pitchFamily="2" charset="7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Möglichst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direkt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mit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einem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Menschen </a:t>
            </a:r>
            <a:r>
              <a:rPr lang="en-US" sz="1800" dirty="0" err="1">
                <a:latin typeface="ES Klarheit Kurrent" pitchFamily="2" charset="77"/>
                <a:ea typeface="ES Klarheit Kurrent" pitchFamily="2" charset="77"/>
              </a:rPr>
              <a:t>verbinden</a:t>
            </a:r>
            <a:r>
              <a:rPr lang="en-US" sz="1800" dirty="0">
                <a:latin typeface="ES Klarheit Kurrent" pitchFamily="2" charset="77"/>
                <a:ea typeface="ES Klarheit Kurren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0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987A0C51-F050-D6E5-637D-AAC66F5DA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ED7C987-37B2-6A70-14A1-7B42E10A6196}"/>
              </a:ext>
            </a:extLst>
          </p:cNvPr>
          <p:cNvSpPr txBox="1"/>
          <p:nvPr/>
        </p:nvSpPr>
        <p:spPr>
          <a:xfrm>
            <a:off x="638881" y="904770"/>
            <a:ext cx="10914235" cy="130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Triage Bot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88" name="Google Shape;88;p1">
            <a:extLst>
              <a:ext uri="{FF2B5EF4-FFF2-40B4-BE49-F238E27FC236}">
                <a16:creationId xmlns:a16="http://schemas.microsoft.com/office/drawing/2014/main" id="{E9330E1A-4F9C-572A-B883-47417EE8DF8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38882" y="1809541"/>
            <a:ext cx="6956628" cy="40427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KI </a:t>
            </a:r>
            <a:r>
              <a:rPr lang="en-US" sz="14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vermittelt</a:t>
            </a:r>
            <a:r>
              <a:rPr lang="en-US" sz="14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Kontakte</a:t>
            </a:r>
            <a:r>
              <a:rPr lang="en-US" sz="14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zu</a:t>
            </a:r>
            <a:r>
              <a:rPr lang="en-US" sz="14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Sozialberatungsstellen</a:t>
            </a:r>
            <a:endParaRPr lang="en-US" sz="1400" b="1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72AE44-55EA-4D66-F454-AE2EA8D219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20" y="23625"/>
            <a:ext cx="1566482" cy="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516CD7-B6F0-EABD-5269-8D224EEC31D8}"/>
              </a:ext>
            </a:extLst>
          </p:cNvPr>
          <p:cNvSpPr txBox="1"/>
          <p:nvPr/>
        </p:nvSpPr>
        <p:spPr>
          <a:xfrm>
            <a:off x="643473" y="5897639"/>
            <a:ext cx="1090964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n-cs"/>
              <a:sym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4"/>
              </a:rPr>
              <a:t>www.sozial.digital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5"/>
              </a:rPr>
              <a:t>+41 79 768 82 28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6"/>
              </a:rPr>
              <a:t>info@sozial.digital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</a:t>
            </a:r>
          </a:p>
          <a:p>
            <a:endParaRPr lang="en-CH" dirty="0"/>
          </a:p>
        </p:txBody>
      </p:sp>
      <p:pic>
        <p:nvPicPr>
          <p:cNvPr id="7" name="Picture 6" descr="A screenshot of a chat&#10;&#10;AI-generated content may be incorrect.">
            <a:extLst>
              <a:ext uri="{FF2B5EF4-FFF2-40B4-BE49-F238E27FC236}">
                <a16:creationId xmlns:a16="http://schemas.microsoft.com/office/drawing/2014/main" id="{5F40B652-A6D1-35A4-241C-4E120BDA68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617" y="910049"/>
            <a:ext cx="2616500" cy="5642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1B2E1B-26D1-9AB6-152E-64E50FCA118D}"/>
              </a:ext>
            </a:extLst>
          </p:cNvPr>
          <p:cNvSpPr txBox="1"/>
          <p:nvPr/>
        </p:nvSpPr>
        <p:spPr>
          <a:xfrm>
            <a:off x="619780" y="3118582"/>
            <a:ext cx="7682552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3464" indent="-283464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Fokus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 auf die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Empfehlung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 der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passenden</a:t>
            </a:r>
            <a:r>
              <a:rPr lang="en-US" sz="1800" dirty="0">
                <a:latin typeface="ES Klarheit Kurrent" pitchFamily="2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Beratungsstelle</a:t>
            </a:r>
            <a:b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</a:br>
            <a:endParaRPr lang="en-US" sz="1800" dirty="0">
              <a:solidFill>
                <a:srgbClr val="000000"/>
              </a:solidFill>
              <a:effectLst/>
              <a:latin typeface="ES Klarheit Kurrent" pitchFamily="2" charset="77"/>
            </a:endParaRPr>
          </a:p>
          <a:p>
            <a:pPr marL="283464" indent="-283464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Beratungsstellen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kuratiert</a:t>
            </a:r>
            <a:r>
              <a:rPr lang="en-US" sz="1800" dirty="0">
                <a:latin typeface="ES Klarheit Kurrent" pitchFamily="2" charset="77"/>
              </a:rPr>
              <a:t>:</a:t>
            </a:r>
            <a:br>
              <a:rPr lang="en-US" sz="1800" dirty="0">
                <a:latin typeface="ES Klarheit Kurrent" pitchFamily="2" charset="77"/>
              </a:rPr>
            </a:br>
            <a:r>
              <a:rPr lang="en-US" sz="1800" dirty="0">
                <a:latin typeface="ES Klarheit Kurrent" pitchFamily="2" charset="77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okal &amp;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überregional</a:t>
            </a:r>
            <a:r>
              <a:rPr lang="en-US" sz="1800" dirty="0">
                <a:latin typeface="ES Klarheit Kurrent" pitchFamily="2" charset="77"/>
              </a:rPr>
              <a:t>, </a:t>
            </a:r>
            <a:r>
              <a:rPr lang="en-US" sz="1800" dirty="0" err="1">
                <a:latin typeface="ES Klarheit Kurrent" pitchFamily="2" charset="77"/>
              </a:rPr>
              <a:t>Fachpersonen</a:t>
            </a:r>
            <a:r>
              <a:rPr lang="en-US" sz="1800" dirty="0">
                <a:latin typeface="ES Klarheit Kurrent" pitchFamily="2" charset="77"/>
              </a:rPr>
              <a:t> &amp; Peers</a:t>
            </a:r>
            <a:b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</a:br>
            <a:endParaRPr lang="en-US" sz="1800" dirty="0">
              <a:solidFill>
                <a:srgbClr val="000000"/>
              </a:solidFill>
              <a:effectLst/>
              <a:latin typeface="ES Klarheit Kurrent" pitchFamily="2" charset="77"/>
            </a:endParaRPr>
          </a:p>
          <a:p>
            <a:pPr marL="283464" indent="-283464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Datenschutz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: Open-Source-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basiert</a:t>
            </a:r>
            <a:r>
              <a:rPr lang="en-US" sz="1800" dirty="0">
                <a:latin typeface="ES Klarheit Kurrent" pitchFamily="2" charset="77"/>
              </a:rPr>
              <a:t> &amp;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eigene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 Server</a:t>
            </a:r>
            <a:b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</a:br>
            <a:endParaRPr lang="en-US" sz="1800" dirty="0">
              <a:solidFill>
                <a:srgbClr val="000000"/>
              </a:solidFill>
              <a:effectLst/>
              <a:latin typeface="ES Klarheit Kurrent" pitchFamily="2" charset="77"/>
            </a:endParaRPr>
          </a:p>
          <a:p>
            <a:pPr marL="283464" indent="-283464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ES Klarheit Kurrent" pitchFamily="2" charset="77"/>
              </a:rPr>
              <a:t>Auf 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Websites und Social-Media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kooperierender</a:t>
            </a:r>
            <a:r>
              <a:rPr lang="en-US" sz="1800" dirty="0">
                <a:solidFill>
                  <a:srgbClr val="000000"/>
                </a:solidFill>
                <a:effectLst/>
                <a:latin typeface="ES Klarheit Kurrent" pitchFamily="2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ES Klarheit Kurrent" pitchFamily="2" charset="77"/>
              </a:rPr>
              <a:t>Organisationen</a:t>
            </a:r>
            <a:endParaRPr lang="en-US" sz="1800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8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Shape 87">
          <a:extLst>
            <a:ext uri="{FF2B5EF4-FFF2-40B4-BE49-F238E27FC236}">
              <a16:creationId xmlns:a16="http://schemas.microsoft.com/office/drawing/2014/main" id="{C0203E10-C079-3DF7-82F6-A6E0DF28D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AD94866-39BB-F370-6480-D969E85765F6}"/>
              </a:ext>
            </a:extLst>
          </p:cNvPr>
          <p:cNvSpPr txBox="1"/>
          <p:nvPr/>
        </p:nvSpPr>
        <p:spPr>
          <a:xfrm>
            <a:off x="638881" y="904770"/>
            <a:ext cx="10914235" cy="130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j-cs"/>
              </a:rPr>
              <a:t>Vision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A4A414-4B97-71A5-8D94-7C57E532CA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20" y="23625"/>
            <a:ext cx="1566482" cy="88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32909-F6B8-DD3C-5AF8-138F3AA40464}"/>
              </a:ext>
            </a:extLst>
          </p:cNvPr>
          <p:cNvSpPr txBox="1"/>
          <p:nvPr/>
        </p:nvSpPr>
        <p:spPr>
          <a:xfrm>
            <a:off x="643473" y="5897639"/>
            <a:ext cx="10909643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ES Klarheit Kurrent" pitchFamily="2" charset="77"/>
              <a:ea typeface="ES Klarheit Kurrent" pitchFamily="2" charset="77"/>
              <a:cs typeface="+mn-cs"/>
              <a:sym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4"/>
              </a:rPr>
              <a:t>www.sozial.digital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5"/>
              </a:rPr>
              <a:t>+41 79 768 82 28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   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  <a:hlinkClick r:id="rId6"/>
              </a:rPr>
              <a:t>info@sozial.digital</a:t>
            </a:r>
            <a:r>
              <a:rPr lang="en-US" sz="1400" kern="1200" dirty="0">
                <a:solidFill>
                  <a:schemeClr val="tx1"/>
                </a:solidFill>
                <a:latin typeface="ES Klarheit Kurrent" pitchFamily="2" charset="77"/>
                <a:ea typeface="ES Klarheit Kurrent" pitchFamily="2" charset="77"/>
                <a:cs typeface="+mn-cs"/>
                <a:sym typeface="Arial"/>
              </a:rPr>
              <a:t> </a:t>
            </a:r>
          </a:p>
          <a:p>
            <a:endParaRPr lang="en-CH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A9673B5-5A2E-3C4C-AD9B-AD1C7A9C45B6}"/>
              </a:ext>
            </a:extLst>
          </p:cNvPr>
          <p:cNvSpPr/>
          <p:nvPr/>
        </p:nvSpPr>
        <p:spPr>
          <a:xfrm>
            <a:off x="5313666" y="1923436"/>
            <a:ext cx="1929453" cy="15268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b="1" dirty="0"/>
              <a:t>Überregionaler</a:t>
            </a:r>
            <a:br>
              <a:rPr lang="en-CH" b="1" dirty="0"/>
            </a:br>
            <a:r>
              <a:rPr lang="en-CH" b="1" dirty="0"/>
              <a:t>Triage-Bot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38DE645-A0FC-3878-B900-6F33656B7938}"/>
              </a:ext>
            </a:extLst>
          </p:cNvPr>
          <p:cNvGrpSpPr/>
          <p:nvPr/>
        </p:nvGrpSpPr>
        <p:grpSpPr>
          <a:xfrm>
            <a:off x="7243119" y="2686851"/>
            <a:ext cx="2464870" cy="1841379"/>
            <a:chOff x="7243119" y="2686851"/>
            <a:chExt cx="2464870" cy="184137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3DC4C9D-5748-E429-653D-9C1EFEAA4E70}"/>
                </a:ext>
              </a:extLst>
            </p:cNvPr>
            <p:cNvSpPr/>
            <p:nvPr/>
          </p:nvSpPr>
          <p:spPr>
            <a:xfrm>
              <a:off x="8021443" y="4006740"/>
              <a:ext cx="1686546" cy="5214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/>
                <a:t>Data Science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8A2E5AE-3254-DA45-D82B-8DA9AD685C9D}"/>
                </a:ext>
              </a:extLst>
            </p:cNvPr>
            <p:cNvSpPr/>
            <p:nvPr/>
          </p:nvSpPr>
          <p:spPr>
            <a:xfrm>
              <a:off x="8006172" y="3462290"/>
              <a:ext cx="1701817" cy="5214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/>
                <a:t>LLM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8A84D56-BE4C-C7B9-2AB2-A9CE041A60EE}"/>
                </a:ext>
              </a:extLst>
            </p:cNvPr>
            <p:cNvSpPr/>
            <p:nvPr/>
          </p:nvSpPr>
          <p:spPr>
            <a:xfrm>
              <a:off x="8006172" y="2917840"/>
              <a:ext cx="1701817" cy="5214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/>
                <a:t>UX/UI/HCI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E21B71E-ED62-58BC-3FC9-B489F8183E88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 flipV="1">
              <a:off x="7243119" y="2686851"/>
              <a:ext cx="656872" cy="84145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9981DDF-7EF5-A8D3-987B-965D16071C5F}"/>
              </a:ext>
            </a:extLst>
          </p:cNvPr>
          <p:cNvGrpSpPr/>
          <p:nvPr/>
        </p:nvGrpSpPr>
        <p:grpSpPr>
          <a:xfrm>
            <a:off x="2427576" y="3450265"/>
            <a:ext cx="1761429" cy="1060283"/>
            <a:chOff x="2427576" y="3450265"/>
            <a:chExt cx="1761429" cy="1060283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86727EE7-34D0-7090-E7DC-6FA88AE1E65B}"/>
                </a:ext>
              </a:extLst>
            </p:cNvPr>
            <p:cNvSpPr/>
            <p:nvPr/>
          </p:nvSpPr>
          <p:spPr>
            <a:xfrm>
              <a:off x="2427576" y="4168271"/>
              <a:ext cx="1761429" cy="34227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/>
                  </a:solidFill>
                </a:rPr>
                <a:t>Lokal-Expert:innen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CC0ABDD-4A53-84F6-CCA6-C401312FDB35}"/>
                </a:ext>
              </a:extLst>
            </p:cNvPr>
            <p:cNvCxnSpPr>
              <a:cxnSpLocks/>
              <a:stCxn id="12" idx="2"/>
              <a:endCxn id="63" idx="0"/>
            </p:cNvCxnSpPr>
            <p:nvPr/>
          </p:nvCxnSpPr>
          <p:spPr>
            <a:xfrm flipH="1">
              <a:off x="3308291" y="3450265"/>
              <a:ext cx="2" cy="718006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D7594CE-425E-98F9-DD1A-A616D5BFB27C}"/>
              </a:ext>
            </a:extLst>
          </p:cNvPr>
          <p:cNvGrpSpPr/>
          <p:nvPr/>
        </p:nvGrpSpPr>
        <p:grpSpPr>
          <a:xfrm>
            <a:off x="2427577" y="4571389"/>
            <a:ext cx="2779908" cy="738242"/>
            <a:chOff x="2427577" y="4571389"/>
            <a:chExt cx="2779908" cy="738242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3A4C614-345B-5368-D894-5819A8E4189F}"/>
                </a:ext>
              </a:extLst>
            </p:cNvPr>
            <p:cNvSpPr/>
            <p:nvPr/>
          </p:nvSpPr>
          <p:spPr>
            <a:xfrm>
              <a:off x="2427577" y="4571389"/>
              <a:ext cx="1761429" cy="36977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/>
                  </a:solidFill>
                </a:rPr>
                <a:t>Fach-Expert:innen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5452B5D0-AF23-4AD1-EEC1-5FCC496A5EE0}"/>
                </a:ext>
              </a:extLst>
            </p:cNvPr>
            <p:cNvSpPr/>
            <p:nvPr/>
          </p:nvSpPr>
          <p:spPr>
            <a:xfrm>
              <a:off x="2427577" y="4989642"/>
              <a:ext cx="1761429" cy="31998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>
                  <a:solidFill>
                    <a:schemeClr val="tx1"/>
                  </a:solidFill>
                </a:rPr>
                <a:t>Peer-Expert:innen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F62BD15-7E49-CA40-956C-B936996C6CFD}"/>
                </a:ext>
              </a:extLst>
            </p:cNvPr>
            <p:cNvCxnSpPr>
              <a:cxnSpLocks/>
            </p:cNvCxnSpPr>
            <p:nvPr/>
          </p:nvCxnSpPr>
          <p:spPr>
            <a:xfrm>
              <a:off x="4241088" y="4756278"/>
              <a:ext cx="966397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1018B98-434C-E1A4-5BD1-15EC1003E07B}"/>
              </a:ext>
            </a:extLst>
          </p:cNvPr>
          <p:cNvGrpSpPr/>
          <p:nvPr/>
        </p:nvGrpSpPr>
        <p:grpSpPr>
          <a:xfrm>
            <a:off x="2713162" y="1923436"/>
            <a:ext cx="2688178" cy="2159466"/>
            <a:chOff x="2713162" y="1923436"/>
            <a:chExt cx="2688178" cy="215946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E8E6AE1-2337-B619-5E26-B3BE24469054}"/>
                </a:ext>
              </a:extLst>
            </p:cNvPr>
            <p:cNvGrpSpPr/>
            <p:nvPr/>
          </p:nvGrpSpPr>
          <p:grpSpPr>
            <a:xfrm>
              <a:off x="2713162" y="1923436"/>
              <a:ext cx="2600504" cy="1526829"/>
              <a:chOff x="2713162" y="1923436"/>
              <a:chExt cx="2600504" cy="1526829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72BA8FAE-2FB0-0971-5C19-B30A537B1112}"/>
                  </a:ext>
                </a:extLst>
              </p:cNvPr>
              <p:cNvSpPr/>
              <p:nvPr/>
            </p:nvSpPr>
            <p:spPr>
              <a:xfrm>
                <a:off x="2713162" y="1923436"/>
                <a:ext cx="1190262" cy="52171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/>
                  <a:t>Lokale Version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41EFD63-594F-CB54-B014-939033AEACB9}"/>
                  </a:ext>
                </a:extLst>
              </p:cNvPr>
              <p:cNvSpPr/>
              <p:nvPr/>
            </p:nvSpPr>
            <p:spPr>
              <a:xfrm>
                <a:off x="2713162" y="3020326"/>
                <a:ext cx="1190262" cy="4299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/>
                  <a:t>…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A48EBFE-358D-9B0D-E0C9-338DF8922144}"/>
                  </a:ext>
                </a:extLst>
              </p:cNvPr>
              <p:cNvCxnSpPr>
                <a:cxnSpLocks/>
                <a:stCxn id="5" idx="1"/>
              </p:cNvCxnSpPr>
              <p:nvPr/>
            </p:nvCxnSpPr>
            <p:spPr>
              <a:xfrm flipH="1">
                <a:off x="3993984" y="2686851"/>
                <a:ext cx="1319682" cy="0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84D99EF9-5124-D537-13B9-F661CFFBDF89}"/>
                  </a:ext>
                </a:extLst>
              </p:cNvPr>
              <p:cNvSpPr/>
              <p:nvPr/>
            </p:nvSpPr>
            <p:spPr>
              <a:xfrm>
                <a:off x="2713162" y="2471881"/>
                <a:ext cx="1190262" cy="52171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dirty="0"/>
                  <a:t>Lokale Version</a:t>
                </a:r>
              </a:p>
            </p:txBody>
          </p:sp>
        </p:grp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B4E7524-B4C2-AB8F-0A76-1E85187A4C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93984" y="2873469"/>
              <a:ext cx="1407356" cy="1209433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E9A9FB-B30B-3072-6494-6CB1F1D0215B}"/>
              </a:ext>
            </a:extLst>
          </p:cNvPr>
          <p:cNvGrpSpPr/>
          <p:nvPr/>
        </p:nvGrpSpPr>
        <p:grpSpPr>
          <a:xfrm>
            <a:off x="5313666" y="3450265"/>
            <a:ext cx="2586325" cy="2061095"/>
            <a:chOff x="5313666" y="3450265"/>
            <a:chExt cx="2586325" cy="206109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CC7F4AB-DC69-CEBA-53FC-9A664F19AD2C}"/>
                </a:ext>
              </a:extLst>
            </p:cNvPr>
            <p:cNvGrpSpPr/>
            <p:nvPr/>
          </p:nvGrpSpPr>
          <p:grpSpPr>
            <a:xfrm>
              <a:off x="5313666" y="3450265"/>
              <a:ext cx="1929453" cy="2061095"/>
              <a:chOff x="5313666" y="3450265"/>
              <a:chExt cx="1929453" cy="2061095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AD597EF8-1B65-BF97-9B92-A3E6F30B08F8}"/>
                  </a:ext>
                </a:extLst>
              </p:cNvPr>
              <p:cNvSpPr/>
              <p:nvPr/>
            </p:nvSpPr>
            <p:spPr>
              <a:xfrm>
                <a:off x="5313666" y="3984531"/>
                <a:ext cx="1929453" cy="1526829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</a:rPr>
                  <a:t>Spielerische Trainingsplattform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16C2B41-9C37-9D9A-27DB-D66B24F4B861}"/>
                  </a:ext>
                </a:extLst>
              </p:cNvPr>
              <p:cNvCxnSpPr>
                <a:cxnSpLocks/>
                <a:stCxn id="39" idx="0"/>
                <a:endCxn id="5" idx="2"/>
              </p:cNvCxnSpPr>
              <p:nvPr/>
            </p:nvCxnSpPr>
            <p:spPr>
              <a:xfrm flipV="1">
                <a:off x="6278393" y="3450265"/>
                <a:ext cx="0" cy="534266"/>
              </a:xfrm>
              <a:prstGeom prst="straightConnector1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6ADB2CC-6A50-13E1-B29F-E3B9ED824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3119" y="3857809"/>
              <a:ext cx="656872" cy="890137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32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C5E75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10268</TotalTime>
  <Words>755</Words>
  <Application>Microsoft Macintosh PowerPoint</Application>
  <PresentationFormat>Widescreen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ES Klarheit Kurrent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Buis Anja</dc:creator>
  <cp:lastModifiedBy>Rafael Freuler</cp:lastModifiedBy>
  <cp:revision>143</cp:revision>
  <cp:lastPrinted>2025-07-02T11:04:52Z</cp:lastPrinted>
  <dcterms:created xsi:type="dcterms:W3CDTF">2020-11-14T16:03:50Z</dcterms:created>
  <dcterms:modified xsi:type="dcterms:W3CDTF">2025-08-12T10:39:55Z</dcterms:modified>
</cp:coreProperties>
</file>