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333" r:id="rId2"/>
    <p:sldId id="337" r:id="rId3"/>
    <p:sldId id="338" r:id="rId4"/>
    <p:sldId id="339" r:id="rId5"/>
    <p:sldId id="340" r:id="rId6"/>
    <p:sldId id="341" r:id="rId7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247" autoAdjust="0"/>
    <p:restoredTop sz="85905" autoAdjust="0"/>
  </p:normalViewPr>
  <p:slideViewPr>
    <p:cSldViewPr>
      <p:cViewPr varScale="1">
        <p:scale>
          <a:sx n="83" d="100"/>
          <a:sy n="83" d="100"/>
        </p:scale>
        <p:origin x="145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B31F12-7CCC-4D00-915B-9A313667B11D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64105-DD61-4547-BADB-4827C4A2EA6B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34819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0C3DC-09FD-4A45-B3E8-129D5E1D924C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A455F-EB7E-4B7F-8314-F9F9D346A1E2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59253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dirty="0"/>
              <a:t>Abstimmung gemäss Wortlaut</a:t>
            </a:r>
            <a:r>
              <a:rPr lang="de-CH" baseline="0" dirty="0"/>
              <a:t> das Antrages des Vorstands.</a:t>
            </a:r>
            <a:endParaRPr lang="de-CH" dirty="0"/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A455F-EB7E-4B7F-8314-F9F9D346A1E2}" type="slidenum">
              <a:rPr lang="de-CH" smtClean="0"/>
              <a:pPr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62595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A455F-EB7E-4B7F-8314-F9F9D346A1E2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848569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A455F-EB7E-4B7F-8314-F9F9D346A1E2}" type="slidenum">
              <a:rPr lang="de-CH" smtClean="0"/>
              <a:pPr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16562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dirty="0"/>
              <a:t>Abstimmung gemäss Wortlaut</a:t>
            </a:r>
            <a:r>
              <a:rPr lang="de-CH" baseline="0" dirty="0"/>
              <a:t> das Antrages des Vorstands.</a:t>
            </a:r>
            <a:endParaRPr lang="de-CH" dirty="0"/>
          </a:p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A455F-EB7E-4B7F-8314-F9F9D346A1E2}" type="slidenum">
              <a:rPr lang="de-CH" smtClean="0"/>
              <a:pPr/>
              <a:t>4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99775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A455F-EB7E-4B7F-8314-F9F9D346A1E2}" type="slidenum">
              <a:rPr lang="de-CH" smtClean="0"/>
              <a:pPr/>
              <a:t>5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26776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A455F-EB7E-4B7F-8314-F9F9D346A1E2}" type="slidenum">
              <a:rPr lang="de-CH" smtClean="0"/>
              <a:pPr/>
              <a:t>6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258478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591D-6FCF-4AB5-958F-703257D1A6DC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C07F-5758-4399-9CA3-8556C63DC068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591D-6FCF-4AB5-958F-703257D1A6DC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C07F-5758-4399-9CA3-8556C63DC068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591D-6FCF-4AB5-958F-703257D1A6DC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C07F-5758-4399-9CA3-8556C63DC068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591D-6FCF-4AB5-958F-703257D1A6DC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C07F-5758-4399-9CA3-8556C63DC068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591D-6FCF-4AB5-958F-703257D1A6DC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C07F-5758-4399-9CA3-8556C63DC068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591D-6FCF-4AB5-958F-703257D1A6DC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C07F-5758-4399-9CA3-8556C63DC068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591D-6FCF-4AB5-958F-703257D1A6DC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C07F-5758-4399-9CA3-8556C63DC068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591D-6FCF-4AB5-958F-703257D1A6DC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C07F-5758-4399-9CA3-8556C63DC068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591D-6FCF-4AB5-958F-703257D1A6DC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C07F-5758-4399-9CA3-8556C63DC068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591D-6FCF-4AB5-958F-703257D1A6DC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C07F-5758-4399-9CA3-8556C63DC068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591D-6FCF-4AB5-958F-703257D1A6DC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C07F-5758-4399-9CA3-8556C63DC068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D591D-6FCF-4AB5-958F-703257D1A6DC}" type="datetimeFigureOut">
              <a:rPr lang="de-CH" smtClean="0"/>
              <a:pPr/>
              <a:t>26.06.2025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8C07F-5758-4399-9CA3-8556C63DC068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364482"/>
            <a:ext cx="8229600" cy="2792710"/>
          </a:xfrm>
        </p:spPr>
        <p:txBody>
          <a:bodyPr>
            <a:normAutofit/>
          </a:bodyPr>
          <a:lstStyle/>
          <a:p>
            <a:pPr algn="l"/>
            <a:endParaRPr lang="de-CH" sz="28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965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CH" sz="2800" b="1" dirty="0"/>
              <a:t>Input Tagung VBZH vom 3. Juli 2025</a:t>
            </a:r>
            <a:endParaRPr lang="de-CH" sz="2800" dirty="0"/>
          </a:p>
          <a:p>
            <a:pPr marL="0" indent="0">
              <a:buNone/>
            </a:pPr>
            <a:endParaRPr lang="de-CH" sz="1800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30118E2-A630-425E-967E-ADFC1EF4663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3744416" cy="574675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A854D618-06F8-4DF8-811F-D3A4E4DF16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443279"/>
            <a:ext cx="4956077" cy="2792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070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4032448"/>
          </a:xfrm>
        </p:spPr>
        <p:txBody>
          <a:bodyPr>
            <a:noAutofit/>
          </a:bodyPr>
          <a:lstStyle/>
          <a:p>
            <a:pPr algn="l"/>
            <a:r>
              <a:rPr lang="de-CH" sz="2800" b="1" dirty="0"/>
              <a:t>Frage: </a:t>
            </a:r>
            <a:r>
              <a:rPr lang="de-CH" sz="2800" dirty="0"/>
              <a:t>Was können wir tun?</a:t>
            </a:r>
            <a:br>
              <a:rPr lang="de-CH" sz="2800" b="1" dirty="0"/>
            </a:br>
            <a:br>
              <a:rPr lang="de-CH" sz="2800" b="1" dirty="0"/>
            </a:br>
            <a:r>
              <a:rPr lang="de-CH" sz="2800" b="1" dirty="0"/>
              <a:t>Zielsetzung: </a:t>
            </a:r>
            <a:r>
              <a:rPr lang="de-CH" sz="2800" dirty="0"/>
              <a:t>Entlastung, Effizienzsteigerung, Verringerung von hohem Zeitaufwand bei repetitiven/aufwändigen Tätigkeiten (nicht nur administrativ)</a:t>
            </a:r>
            <a:br>
              <a:rPr lang="de-CH" sz="2800" b="1" dirty="0"/>
            </a:br>
            <a:br>
              <a:rPr lang="de-CH" sz="2800" b="1" dirty="0"/>
            </a:br>
            <a:r>
              <a:rPr lang="de-CH" sz="2800" b="1" dirty="0"/>
              <a:t>Voraussetzungen: </a:t>
            </a:r>
            <a:r>
              <a:rPr lang="de-CH" sz="2800" dirty="0"/>
              <a:t>Machbarkeit (technisch, organisatorisch, personell, politisch), Datenschutz, Finanzierbarkeit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30118E2-A630-425E-967E-ADFC1EF4663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3744416" cy="57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049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054124"/>
            <a:ext cx="8229600" cy="4535116"/>
          </a:xfrm>
        </p:spPr>
        <p:txBody>
          <a:bodyPr>
            <a:normAutofit/>
          </a:bodyPr>
          <a:lstStyle/>
          <a:p>
            <a:pPr algn="l"/>
            <a:r>
              <a:rPr lang="de-CH" sz="2800" b="1" dirty="0"/>
              <a:t>Vorgehen: </a:t>
            </a:r>
            <a:r>
              <a:rPr lang="de-CH" sz="2800" dirty="0"/>
              <a:t>Zusammenarbeit mit </a:t>
            </a:r>
            <a:r>
              <a:rPr lang="de-CH" sz="2800" dirty="0" err="1"/>
              <a:t>AlpineAI</a:t>
            </a:r>
            <a:r>
              <a:rPr lang="de-CH" sz="2800" dirty="0"/>
              <a:t>, Pilotprojekt (6 Monate), Abschluss Mehrjahresvertrag</a:t>
            </a:r>
            <a:br>
              <a:rPr lang="de-CH" sz="2800" b="1" dirty="0"/>
            </a:br>
            <a:br>
              <a:rPr lang="de-CH" sz="2800" b="1" dirty="0"/>
            </a:br>
            <a:r>
              <a:rPr lang="de-CH" sz="2800" b="1" dirty="0"/>
              <a:t>Anwendungen: </a:t>
            </a:r>
            <a:r>
              <a:rPr lang="de-CH" sz="2800" dirty="0" err="1"/>
              <a:t>SwissGPT</a:t>
            </a:r>
            <a:r>
              <a:rPr lang="de-CH" sz="2800" dirty="0"/>
              <a:t>, Erstellung Rechenschaftsberichte Berufsbeistandschaft, Protokollierung/Transkription Gespräche/Anhörungen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30118E2-A630-425E-967E-ADFC1EF4663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3744416" cy="57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132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054124"/>
            <a:ext cx="8229600" cy="4967164"/>
          </a:xfrm>
        </p:spPr>
        <p:txBody>
          <a:bodyPr>
            <a:normAutofit/>
          </a:bodyPr>
          <a:lstStyle/>
          <a:p>
            <a:pPr algn="l"/>
            <a:r>
              <a:rPr lang="de-CH" sz="2800" b="1" dirty="0"/>
              <a:t>Vorgehen: </a:t>
            </a:r>
            <a:r>
              <a:rPr lang="de-CH" sz="2800" dirty="0"/>
              <a:t>Zusammenarbeit mit </a:t>
            </a:r>
            <a:r>
              <a:rPr lang="de-CH" sz="2800" dirty="0" err="1"/>
              <a:t>AlpineAI</a:t>
            </a:r>
            <a:r>
              <a:rPr lang="de-CH" sz="2800" dirty="0"/>
              <a:t> (Erstkontakt via IT-Anbieter), Pilotprojekt (6 Monate), Abschluss Mehrjahresvertrag</a:t>
            </a:r>
            <a:br>
              <a:rPr lang="de-CH" sz="2800" b="1" dirty="0"/>
            </a:br>
            <a:br>
              <a:rPr lang="de-CH" sz="2800" b="1" dirty="0"/>
            </a:br>
            <a:r>
              <a:rPr lang="de-CH" sz="2800" b="1" dirty="0"/>
              <a:t>Anwendungen: </a:t>
            </a:r>
            <a:r>
              <a:rPr lang="de-CH" sz="2800" dirty="0" err="1"/>
              <a:t>SwissGPT</a:t>
            </a:r>
            <a:r>
              <a:rPr lang="de-CH" sz="2800" dirty="0"/>
              <a:t>, Erstellung Rechenschaftsberichte Berufsbeistandschaft, Protokollierung/Transkription Gespräche/Anhörungen</a:t>
            </a:r>
            <a:br>
              <a:rPr lang="de-CH" sz="2800" dirty="0"/>
            </a:br>
            <a:br>
              <a:rPr lang="de-CH" sz="2800" dirty="0"/>
            </a:br>
            <a:r>
              <a:rPr lang="de-CH" sz="2800" b="1" dirty="0"/>
              <a:t>Kosten: </a:t>
            </a:r>
            <a:r>
              <a:rPr lang="de-CH" sz="2800" dirty="0"/>
              <a:t>Pilot pauschal CHF 20’000.-, Mehrjahresvertrag rund CHF 1’000.- pro Anwendungsperson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30118E2-A630-425E-967E-ADFC1EF4663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3744416" cy="57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155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054124"/>
            <a:ext cx="8229600" cy="5183188"/>
          </a:xfrm>
        </p:spPr>
        <p:txBody>
          <a:bodyPr>
            <a:noAutofit/>
          </a:bodyPr>
          <a:lstStyle/>
          <a:p>
            <a:pPr algn="l"/>
            <a:r>
              <a:rPr lang="de-CH" sz="2800" b="1" dirty="0"/>
              <a:t>Erfahrungen: </a:t>
            </a:r>
            <a:r>
              <a:rPr lang="de-CH" sz="2800" dirty="0"/>
              <a:t>positiv, Zeitgewinn, Weiterentwicklung, Gewöhnung, Potential, Leichtigkeit, Experimentierfreude, technische Affinität</a:t>
            </a:r>
            <a:br>
              <a:rPr lang="de-CH" sz="2800" b="1" dirty="0"/>
            </a:br>
            <a:br>
              <a:rPr lang="de-CH" sz="2800" b="1" dirty="0"/>
            </a:br>
            <a:r>
              <a:rPr lang="de-CH" sz="2800" b="1" dirty="0" err="1"/>
              <a:t>Learnings</a:t>
            </a:r>
            <a:r>
              <a:rPr lang="de-CH" sz="2800" b="1" dirty="0"/>
              <a:t>: </a:t>
            </a:r>
            <a:r>
              <a:rPr lang="de-CH" sz="2800" dirty="0"/>
              <a:t>Offene Grundhaltung, Befähigung der Mitarbeitenden/Anwendenden ist zentral, Ansprechpersonen sind notwendig, Schulungen, Gewinn an Sicherheit und Routine</a:t>
            </a:r>
            <a:br>
              <a:rPr lang="de-CH" sz="2800" dirty="0"/>
            </a:br>
            <a:br>
              <a:rPr lang="de-CH" sz="2800" dirty="0"/>
            </a:br>
            <a:r>
              <a:rPr lang="de-CH" sz="2800" i="1" dirty="0"/>
              <a:t>&gt;&gt; Erfolgserlebnisse im Sinn von: Gute Qualität, Arbeitserleichterung, Zeitgewinn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30118E2-A630-425E-967E-ADFC1EF4663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3744416" cy="57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43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3528392"/>
          </a:xfrm>
        </p:spPr>
        <p:txBody>
          <a:bodyPr>
            <a:noAutofit/>
          </a:bodyPr>
          <a:lstStyle/>
          <a:p>
            <a:pPr algn="l"/>
            <a:r>
              <a:rPr lang="de-CH" sz="2800" b="1" dirty="0"/>
              <a:t>Erkenntnisse: </a:t>
            </a:r>
            <a:br>
              <a:rPr lang="de-CH" sz="2800" b="1" dirty="0"/>
            </a:br>
            <a:br>
              <a:rPr lang="de-CH" sz="2800" b="1" dirty="0"/>
            </a:br>
            <a:r>
              <a:rPr lang="de-CH" sz="2800" b="1" dirty="0"/>
              <a:t>&gt;&gt; </a:t>
            </a:r>
            <a:r>
              <a:rPr lang="de-CH" sz="2800" dirty="0"/>
              <a:t>Verantwortung kann nicht delegiert werden, sie bleibt bestehen, auch bei KI.</a:t>
            </a:r>
            <a:br>
              <a:rPr lang="de-CH" sz="2800" dirty="0"/>
            </a:br>
            <a:br>
              <a:rPr lang="de-CH" sz="2800" dirty="0"/>
            </a:br>
            <a:r>
              <a:rPr lang="de-CH" sz="2800" dirty="0"/>
              <a:t>&gt;&gt; KI nimmt niemandem Job weg; sie ist ein Hilfsmittel und </a:t>
            </a:r>
            <a:r>
              <a:rPr lang="de-CH" sz="2800" dirty="0" err="1"/>
              <a:t>Arbeitsintrument</a:t>
            </a:r>
            <a:r>
              <a:rPr lang="de-CH" sz="2800" dirty="0"/>
              <a:t>. Nicht mehr, aber auch nicht weniger.</a:t>
            </a:r>
            <a:br>
              <a:rPr lang="de-CH" sz="2800" dirty="0"/>
            </a:br>
            <a:br>
              <a:rPr lang="de-CH" sz="2800" dirty="0"/>
            </a:br>
            <a:r>
              <a:rPr lang="de-CH" sz="2800" dirty="0"/>
              <a:t>&gt;&gt; KI ist die Zukunft. So (mitmachen, anwenden) oder so (abwarten, verweigern).</a:t>
            </a:r>
            <a:br>
              <a:rPr lang="de-CH" sz="2800" b="1" dirty="0"/>
            </a:br>
            <a:br>
              <a:rPr lang="de-CH" sz="2800" b="1" dirty="0"/>
            </a:br>
            <a:br>
              <a:rPr lang="de-CH" sz="2800" dirty="0"/>
            </a:br>
            <a:br>
              <a:rPr lang="de-CH" sz="2800" dirty="0"/>
            </a:br>
            <a:endParaRPr lang="de-CH" sz="2800" i="1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830118E2-A630-425E-967E-ADFC1EF4663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3744416" cy="57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510616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 ZV SDBD Vorlage.pptx" id="{FB81B00F-160A-4E9F-8FAD-F282FB248C21}" vid="{8CE0B899-3B42-4FE5-9E60-8054E9991079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280</Words>
  <Application>Microsoft Office PowerPoint</Application>
  <PresentationFormat>Bildschirmpräsentation (4:3)</PresentationFormat>
  <Paragraphs>14</Paragraphs>
  <Slides>6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Larissa-Design</vt:lpstr>
      <vt:lpstr>PowerPoint-Präsentation</vt:lpstr>
      <vt:lpstr>Frage: Was können wir tun?  Zielsetzung: Entlastung, Effizienzsteigerung, Verringerung von hohem Zeitaufwand bei repetitiven/aufwändigen Tätigkeiten (nicht nur administrativ)  Voraussetzungen: Machbarkeit (technisch, organisatorisch, personell, politisch), Datenschutz, Finanzierbarkeit</vt:lpstr>
      <vt:lpstr>Vorgehen: Zusammenarbeit mit AlpineAI, Pilotprojekt (6 Monate), Abschluss Mehrjahresvertrag  Anwendungen: SwissGPT, Erstellung Rechenschaftsberichte Berufsbeistandschaft, Protokollierung/Transkription Gespräche/Anhörungen</vt:lpstr>
      <vt:lpstr>Vorgehen: Zusammenarbeit mit AlpineAI (Erstkontakt via IT-Anbieter), Pilotprojekt (6 Monate), Abschluss Mehrjahresvertrag  Anwendungen: SwissGPT, Erstellung Rechenschaftsberichte Berufsbeistandschaft, Protokollierung/Transkription Gespräche/Anhörungen  Kosten: Pilot pauschal CHF 20’000.-, Mehrjahresvertrag rund CHF 1’000.- pro Anwendungsperson</vt:lpstr>
      <vt:lpstr>Erfahrungen: positiv, Zeitgewinn, Weiterentwicklung, Gewöhnung, Potential, Leichtigkeit, Experimentierfreude, technische Affinität  Learnings: Offene Grundhaltung, Befähigung der Mitarbeitenden/Anwendenden ist zentral, Ansprechpersonen sind notwendig, Schulungen, Gewinn an Sicherheit und Routine  &gt;&gt; Erfolgserlebnisse im Sinn von: Gute Qualität, Arbeitserleichterung, Zeitgewinn</vt:lpstr>
      <vt:lpstr>Erkenntnisse:   &gt;&gt; Verantwortung kann nicht delegiert werden, sie bleibt bestehen, auch bei KI.  &gt;&gt; KI nimmt niemandem Job weg; sie ist ein Hilfsmittel und Arbeitsintrument. Nicht mehr, aber auch nicht weniger.  &gt;&gt; KI ist die Zukunft. So (mitmachen, anwenden) oder so (abwarten, verweigern).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53. Delegiertenversammlung vom 29.08.2012</dc:title>
  <dc:creator>Ph. Bollmann</dc:creator>
  <cp:lastModifiedBy>Frei Daniel</cp:lastModifiedBy>
  <cp:revision>436</cp:revision>
  <cp:lastPrinted>2017-05-30T13:30:57Z</cp:lastPrinted>
  <dcterms:created xsi:type="dcterms:W3CDTF">2018-05-27T20:08:47Z</dcterms:created>
  <dcterms:modified xsi:type="dcterms:W3CDTF">2025-06-26T08:02:15Z</dcterms:modified>
</cp:coreProperties>
</file>